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380" r:id="rId5"/>
    <p:sldId id="256" r:id="rId6"/>
    <p:sldId id="370" r:id="rId7"/>
    <p:sldId id="258" r:id="rId8"/>
    <p:sldId id="376" r:id="rId9"/>
    <p:sldId id="257" r:id="rId10"/>
    <p:sldId id="371" r:id="rId11"/>
    <p:sldId id="360" r:id="rId12"/>
    <p:sldId id="347" r:id="rId13"/>
    <p:sldId id="377" r:id="rId14"/>
    <p:sldId id="361" r:id="rId15"/>
    <p:sldId id="350" r:id="rId16"/>
    <p:sldId id="351" r:id="rId17"/>
    <p:sldId id="372" r:id="rId18"/>
    <p:sldId id="352" r:id="rId19"/>
    <p:sldId id="373" r:id="rId20"/>
    <p:sldId id="353" r:id="rId21"/>
    <p:sldId id="374" r:id="rId22"/>
    <p:sldId id="354" r:id="rId23"/>
    <p:sldId id="375" r:id="rId24"/>
    <p:sldId id="363" r:id="rId25"/>
    <p:sldId id="362" r:id="rId26"/>
    <p:sldId id="364" r:id="rId27"/>
    <p:sldId id="365" r:id="rId28"/>
    <p:sldId id="366" r:id="rId29"/>
    <p:sldId id="367" r:id="rId30"/>
    <p:sldId id="368" r:id="rId31"/>
    <p:sldId id="378" r:id="rId32"/>
    <p:sldId id="369" r:id="rId33"/>
    <p:sldId id="346" r:id="rId34"/>
    <p:sldId id="341" r:id="rId35"/>
    <p:sldId id="343" r:id="rId36"/>
    <p:sldId id="260" r:id="rId37"/>
    <p:sldId id="379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ews Gothic Std" panose="020B0506020203020204" pitchFamily="34" charset="77"/>
      <p:regular r:id="rId44"/>
      <p:bold r:id="rId45"/>
    </p:embeddedFont>
    <p:embeddedFont>
      <p:font typeface="News Gothic Std Bold" panose="020B0506020203020204" pitchFamily="34" charset="77"/>
      <p:bold r:id="rId46"/>
    </p:embeddedFont>
    <p:embeddedFont>
      <p:font typeface="Open Sans Light" panose="020B030603050402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ryn Jolly" initials="MJ" lastIdx="3" clrIdx="0">
    <p:extLst>
      <p:ext uri="{19B8F6BF-5375-455C-9EA6-DF929625EA0E}">
        <p15:presenceInfo xmlns:p15="http://schemas.microsoft.com/office/powerpoint/2012/main" userId="S::Merryn.Jolly@ardexnz.com::27364669-9c43-4706-b0f5-6cb27ececdbb" providerId="AD"/>
      </p:ext>
    </p:extLst>
  </p:cmAuthor>
  <p:cmAuthor id="2" name="Nashi Janlar" initials="NJ" lastIdx="2" clrIdx="1">
    <p:extLst>
      <p:ext uri="{19B8F6BF-5375-455C-9EA6-DF929625EA0E}">
        <p15:presenceInfo xmlns:p15="http://schemas.microsoft.com/office/powerpoint/2012/main" userId="S::Nashi.Janlar@ardexnz.com::16b4af06-4e02-4bf9-9a90-e9b65f6d90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 autoAdjust="0"/>
    <p:restoredTop sz="91126" autoAdjust="0"/>
  </p:normalViewPr>
  <p:slideViewPr>
    <p:cSldViewPr>
      <p:cViewPr varScale="1">
        <p:scale>
          <a:sx n="93" d="100"/>
          <a:sy n="93" d="100"/>
        </p:scale>
        <p:origin x="108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A0311-0A3C-5E44-B33F-DB49F3E8E9B2}" type="datetimeFigureOut">
              <a:rPr lang="en-US" smtClean="0"/>
              <a:t>3/30/23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1E985-5020-E549-AE3B-DC14DAC1F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1" dirty="0"/>
              <a:t>Messages: </a:t>
            </a:r>
            <a:r>
              <a:rPr lang="en-NZ" dirty="0"/>
              <a:t>Credible company, proven products, continual investment in innovation and product development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Talk about what is happening in 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Talk about image – what are we seeing?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Forschungsgesellschaft Landschaftsentwicklung Landschaftsbau e.V. (FLL) - </a:t>
            </a:r>
            <a:r>
              <a:rPr lang="en-US" dirty="0"/>
              <a:t>Method for testing resistance to root perforation for flexible sheets for roof waterproofing“ with emphasis on strain by plant roots.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65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Talk about the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1E985-5020-E549-AE3B-DC14DAC1F6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2397B-F3D7-E14A-8005-1E67F35D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3"/>
            <a:ext cx="18288000" cy="103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629401" y="2095500"/>
            <a:ext cx="5334001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rgbClr val="A6A6A6"/>
                </a:solidFill>
                <a:latin typeface="News Gothic Std" panose="020B0506020203020204" pitchFamily="34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Weather plays an important part of any installation and needs to be appreciated and understood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2800" b="1" dirty="0">
                <a:solidFill>
                  <a:srgbClr val="A6A6A6"/>
                </a:solidFill>
                <a:latin typeface="News Gothic Std" panose="020B0506020203020204" pitchFamily="34" charset="0"/>
              </a:rPr>
              <a:t>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All edges should be radiused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Fillet installed at changes in direction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Secondary detailing at critical points - most membranes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13F38A-24FF-48D2-B866-F6F78233F032}"/>
              </a:ext>
            </a:extLst>
          </p:cNvPr>
          <p:cNvSpPr txBox="1"/>
          <p:nvPr/>
        </p:nvSpPr>
        <p:spPr>
          <a:xfrm>
            <a:off x="615846" y="2787333"/>
            <a:ext cx="4870554" cy="13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General Considerations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4D4F03AD-689B-4602-8DE3-9C2A947E957D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862691C-B573-4F59-B92A-BA0E2ACC90F9}"/>
              </a:ext>
            </a:extLst>
          </p:cNvPr>
          <p:cNvSpPr/>
          <p:nvPr/>
        </p:nvSpPr>
        <p:spPr>
          <a:xfrm flipV="1">
            <a:off x="618302" y="4533900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2D4E-6322-34F6-30E6-3E8BF18E7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98014" y="2408486"/>
            <a:ext cx="6771084" cy="5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705600" y="493899"/>
            <a:ext cx="10058401" cy="499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b="1" dirty="0">
                <a:solidFill>
                  <a:srgbClr val="A6A6A6"/>
                </a:solidFill>
                <a:latin typeface="News Gothic Std" panose="020B0506020203020204" pitchFamily="34" charset="0"/>
              </a:rPr>
              <a:t>Finishing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Most bituminous membranes are not UV stable and finishing details must be thought of well in advance.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Protection boards used prior to backfilling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b="1" dirty="0">
                <a:solidFill>
                  <a:srgbClr val="A6A6A6"/>
                </a:solidFill>
                <a:latin typeface="News Gothic Std" panose="020B0506020203020204" pitchFamily="34" charset="0"/>
              </a:rPr>
              <a:t>Sub trades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13F38A-24FF-48D2-B866-F6F78233F032}"/>
              </a:ext>
            </a:extLst>
          </p:cNvPr>
          <p:cNvSpPr txBox="1"/>
          <p:nvPr/>
        </p:nvSpPr>
        <p:spPr>
          <a:xfrm>
            <a:off x="615846" y="2787333"/>
            <a:ext cx="4870554" cy="13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General Considerations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4D4F03AD-689B-4602-8DE3-9C2A947E957D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862691C-B573-4F59-B92A-BA0E2ACC90F9}"/>
              </a:ext>
            </a:extLst>
          </p:cNvPr>
          <p:cNvSpPr/>
          <p:nvPr/>
        </p:nvSpPr>
        <p:spPr>
          <a:xfrm flipV="1">
            <a:off x="618302" y="4533900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6" name="Picture 5" descr="A picture containing watercraft, raft&#10;&#10;Description automatically generated">
            <a:extLst>
              <a:ext uri="{FF2B5EF4-FFF2-40B4-BE49-F238E27FC236}">
                <a16:creationId xmlns:a16="http://schemas.microsoft.com/office/drawing/2014/main" id="{C7C785C3-16F4-43EB-E48A-95B586F2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214464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3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705600" y="876300"/>
            <a:ext cx="10021382" cy="9213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b="1" dirty="0">
                <a:solidFill>
                  <a:srgbClr val="A6A6A6"/>
                </a:solidFill>
                <a:latin typeface="News Gothic Std" panose="020B0506020203020204" pitchFamily="34" charset="0"/>
              </a:rPr>
              <a:t>Various membrane systems are available they include:</a:t>
            </a:r>
          </a:p>
          <a:p>
            <a:endParaRPr lang="en-US" sz="3357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Positive side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Negative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Blind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b="1" dirty="0">
                <a:solidFill>
                  <a:srgbClr val="A6A6A6"/>
                </a:solidFill>
                <a:latin typeface="News Gothic Std" panose="020B0506020203020204" pitchFamily="34" charset="0"/>
              </a:rPr>
              <a:t>4 membrane categories</a:t>
            </a:r>
          </a:p>
          <a:p>
            <a:r>
              <a:rPr lang="en-US" sz="3357" b="1" dirty="0">
                <a:solidFill>
                  <a:srgbClr val="A6A6A6"/>
                </a:solidFill>
                <a:latin typeface="News Gothic Std" panose="020B0506020203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Liquid applied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Sheet applied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Bentonite clay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Cementitious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97D1B55B-FDDC-4ED4-A498-3A9F7BAC152F}"/>
              </a:ext>
            </a:extLst>
          </p:cNvPr>
          <p:cNvSpPr txBox="1"/>
          <p:nvPr/>
        </p:nvSpPr>
        <p:spPr>
          <a:xfrm>
            <a:off x="615846" y="2787333"/>
            <a:ext cx="4640726" cy="138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Waterproofing Membranes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507FFC21-7352-4ACF-98A7-01FB535ABE36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29ACA06-D57D-4AD5-AEAC-B5E69E7C8050}"/>
              </a:ext>
            </a:extLst>
          </p:cNvPr>
          <p:cNvSpPr/>
          <p:nvPr/>
        </p:nvSpPr>
        <p:spPr>
          <a:xfrm flipV="1">
            <a:off x="618302" y="49538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955E0-B8A9-A07A-90E3-923D3277F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885" y="1608701"/>
            <a:ext cx="5373579" cy="3740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43A06-CF31-8640-99DC-86E41DFED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222" y="5538825"/>
            <a:ext cx="3296903" cy="43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7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781800" y="777424"/>
            <a:ext cx="11125200" cy="3616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These systems include: 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Urethanes, rubbers, plastics and modified bitumen emulsions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Some are mesh reinforced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Generally reliant on a film build thickness of over 1.0mm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1F6E0-29A9-474E-9D5C-F785E32D51A4}"/>
              </a:ext>
            </a:extLst>
          </p:cNvPr>
          <p:cNvSpPr txBox="1"/>
          <p:nvPr/>
        </p:nvSpPr>
        <p:spPr>
          <a:xfrm>
            <a:off x="666310" y="5779413"/>
            <a:ext cx="42275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Liquid applied</a:t>
            </a:r>
            <a:endParaRPr lang="en-US" sz="72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BF954F8-DDB2-46DD-A3F5-8418AF098591}"/>
              </a:ext>
            </a:extLst>
          </p:cNvPr>
          <p:cNvSpPr txBox="1"/>
          <p:nvPr/>
        </p:nvSpPr>
        <p:spPr>
          <a:xfrm>
            <a:off x="615846" y="2787333"/>
            <a:ext cx="4640726" cy="2088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E162732D-EF3E-4C1C-B705-4538942891D3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0975BA9E-19EB-4FCC-96BC-BF1C00ED9169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3074" name="Picture 2" descr="Best Sealants for Roof Leaks of 2022 - This Old House">
            <a:extLst>
              <a:ext uri="{FF2B5EF4-FFF2-40B4-BE49-F238E27FC236}">
                <a16:creationId xmlns:a16="http://schemas.microsoft.com/office/drawing/2014/main" id="{2BD821BD-BC2C-80ED-9D33-6F429673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393735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0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544498" y="114300"/>
            <a:ext cx="11125200" cy="9299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Things to consider: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Is it the right product for the right situation and does it have the required testing?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What is the expected life span?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Will it withstand hydrostatic pressure?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How to ensure the installer applies the right film build?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Does it meet B2- 50 years?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Concrete block walls should be rendered first to minimise risk of cracking along mortar joints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Detailing changes in direction and expansion joints is critical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BF954F8-DDB2-46DD-A3F5-8418AF098591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E162732D-EF3E-4C1C-B705-4538942891D3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0975BA9E-19EB-4FCC-96BC-BF1C00ED9169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0B3C2-24DF-2D01-1D0E-BF7E21DED61F}"/>
              </a:ext>
            </a:extLst>
          </p:cNvPr>
          <p:cNvSpPr txBox="1"/>
          <p:nvPr/>
        </p:nvSpPr>
        <p:spPr>
          <a:xfrm>
            <a:off x="666310" y="5779413"/>
            <a:ext cx="42275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Liquid applied</a:t>
            </a:r>
            <a:endParaRPr lang="en-US" sz="72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4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7162800" y="5981700"/>
            <a:ext cx="10037663" cy="4132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These systems include: 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Thermoplastics, </a:t>
            </a:r>
            <a:r>
              <a:rPr lang="en-US" sz="3357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vulcanised</a:t>
            </a: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 rubbers, </a:t>
            </a:r>
            <a:r>
              <a:rPr lang="en-US" sz="3357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rubberised</a:t>
            </a: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 bituminous membranes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Thickness various from 1mm for sheet rubber to 8mm for double layer torch applied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They can be loose hung or fully adhered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1551E5-83A4-466E-852F-98B9C3748034}"/>
              </a:ext>
            </a:extLst>
          </p:cNvPr>
          <p:cNvSpPr txBox="1"/>
          <p:nvPr/>
        </p:nvSpPr>
        <p:spPr>
          <a:xfrm>
            <a:off x="666310" y="5779413"/>
            <a:ext cx="45902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Sheet applied systems </a:t>
            </a:r>
            <a:endParaRPr lang="en-US" sz="72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A07F6301-7778-4FF9-A7DD-91241A2BEEF9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938A2279-47C5-4082-B9CE-CD9FD14F6A08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132AAD1-B885-9ABE-8682-B828F23C3318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AEE58E-C4D5-9899-BFF4-546B9056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79714"/>
            <a:ext cx="10220754" cy="51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9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934200" y="727346"/>
            <a:ext cx="10096099" cy="8265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Things to consider: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Is it the right product for the right situation?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Has required testing i.e., geothermal, methane, radon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Installed by an approved installer?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Does it meet B2- 50 years?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Sheet fully bonded – reduces the risk for lateral migration should a leak ever occur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Detailing of changes in direction and expansion joints is critical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A07F6301-7778-4FF9-A7DD-91241A2BEEF9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938A2279-47C5-4082-B9CE-CD9FD14F6A08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481B-2137-07A3-B855-230CFA1E4CF1}"/>
              </a:ext>
            </a:extLst>
          </p:cNvPr>
          <p:cNvSpPr txBox="1"/>
          <p:nvPr/>
        </p:nvSpPr>
        <p:spPr>
          <a:xfrm>
            <a:off x="666310" y="5779413"/>
            <a:ext cx="45902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Sheet applied systems </a:t>
            </a:r>
            <a:endParaRPr lang="en-US" sz="72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C6CC242-C808-3040-8CAB-E02B88CEA026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</p:spTree>
    <p:extLst>
      <p:ext uri="{BB962C8B-B14F-4D97-AF65-F5344CB8AC3E}">
        <p14:creationId xmlns:p14="http://schemas.microsoft.com/office/powerpoint/2010/main" val="41995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781800" y="952500"/>
            <a:ext cx="10591800" cy="4563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Systems based on sodium bentonite and applied onto a carrier fabric or sheet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Acts as waterproofing by swelling when exposed to moisture becoming impervious to the flow of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Can swell up to 10-15 percent of the original thickness so product must be kept confined to work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C500E3-04AF-4169-8900-963A0BE28BCF}"/>
              </a:ext>
            </a:extLst>
          </p:cNvPr>
          <p:cNvSpPr txBox="1"/>
          <p:nvPr/>
        </p:nvSpPr>
        <p:spPr>
          <a:xfrm>
            <a:off x="666310" y="5779413"/>
            <a:ext cx="422752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Bentonite clays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FDEC36B7-1DF4-435F-98F1-6AB4C2C5AABE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0377B6CC-C2BC-41ED-A005-98830FA9A8D0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9D37E44-9564-FF18-F0BD-ED6F17C4DF42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  <p:pic>
        <p:nvPicPr>
          <p:cNvPr id="3" name="Picture 2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2F882861-405D-B0E6-315A-C6E0742B1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991100"/>
            <a:ext cx="10136945" cy="46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858000" y="899220"/>
            <a:ext cx="10591800" cy="7663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Things to consider:  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Is it the right product for the right situation and does it have the required testing?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Must be installed by an approved installer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Sheets correctly overlapped and pinned?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If not confined, it may shrink upon drying creating gaps that can cause the waterproofing to fail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</a:t>
            </a: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 bars are critical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DEC36B7-1DF4-435F-98F1-6AB4C2C5AABE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0377B6CC-C2BC-41ED-A005-98830FA9A8D0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6DF37-033D-9EE2-07C9-755256F3EC0B}"/>
              </a:ext>
            </a:extLst>
          </p:cNvPr>
          <p:cNvSpPr txBox="1"/>
          <p:nvPr/>
        </p:nvSpPr>
        <p:spPr>
          <a:xfrm>
            <a:off x="666310" y="5779413"/>
            <a:ext cx="422752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Bentonite clays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A9755F9-7452-310E-A495-C9457D1669A3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</p:spTree>
    <p:extLst>
      <p:ext uri="{BB962C8B-B14F-4D97-AF65-F5344CB8AC3E}">
        <p14:creationId xmlns:p14="http://schemas.microsoft.com/office/powerpoint/2010/main" val="2746058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819314" y="698983"/>
            <a:ext cx="9792286" cy="5080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These systems are based on cement combined with an active waterproofing agent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Can be metallic, crystalline, chemical and acrylic modified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Should only be considered as secondary protection (back up) to positive side waterproofing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16941-D908-4FD6-B413-249A31507E56}"/>
              </a:ext>
            </a:extLst>
          </p:cNvPr>
          <p:cNvSpPr txBox="1"/>
          <p:nvPr/>
        </p:nvSpPr>
        <p:spPr>
          <a:xfrm>
            <a:off x="585366" y="5779413"/>
            <a:ext cx="497723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Cementitious systems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69B2EB77-0C18-4A33-937D-FFC8DB431FBE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F354353C-6971-4393-BA51-55148A672F5F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D16F875-DAC8-4984-E705-1C9FD72D1AE1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  <p:pic>
        <p:nvPicPr>
          <p:cNvPr id="5" name="Picture 4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74BB4BFD-83D2-D0EB-02AD-6C008ED8C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25332" r="5492" b="12954"/>
          <a:stretch/>
        </p:blipFill>
        <p:spPr>
          <a:xfrm>
            <a:off x="6934200" y="4871013"/>
            <a:ext cx="7086600" cy="47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1" r="162" b="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544B09B6-F1D3-4D63-9D30-FE53EAE57179}"/>
              </a:ext>
            </a:extLst>
          </p:cNvPr>
          <p:cNvSpPr/>
          <p:nvPr/>
        </p:nvSpPr>
        <p:spPr>
          <a:xfrm>
            <a:off x="1066800" y="1508403"/>
            <a:ext cx="7900351" cy="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8BFEB8A5-EAE3-4D15-ADD1-18669A875C22}"/>
              </a:ext>
            </a:extLst>
          </p:cNvPr>
          <p:cNvSpPr/>
          <p:nvPr/>
        </p:nvSpPr>
        <p:spPr>
          <a:xfrm>
            <a:off x="1066800" y="5727335"/>
            <a:ext cx="7900351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F4AB80C-24B4-4485-BF25-952392BA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34800" y="1933510"/>
            <a:ext cx="4700120" cy="293561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EEA2C0F-F470-454C-9D8D-AFB7BCE88501}"/>
              </a:ext>
            </a:extLst>
          </p:cNvPr>
          <p:cNvSpPr txBox="1"/>
          <p:nvPr/>
        </p:nvSpPr>
        <p:spPr>
          <a:xfrm>
            <a:off x="1066800" y="2324100"/>
            <a:ext cx="892361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38"/>
              </a:lnSpc>
            </a:pPr>
            <a:r>
              <a:rPr lang="en-US" sz="80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Tanking</a:t>
            </a:r>
          </a:p>
          <a:p>
            <a:pPr>
              <a:lnSpc>
                <a:spcPts val="8438"/>
              </a:lnSpc>
            </a:pPr>
            <a:r>
              <a:rPr lang="en-US" sz="80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Presentation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6497915-B897-4469-8838-0933D425D09F}"/>
              </a:ext>
            </a:extLst>
          </p:cNvPr>
          <p:cNvSpPr txBox="1"/>
          <p:nvPr/>
        </p:nvSpPr>
        <p:spPr>
          <a:xfrm>
            <a:off x="1066800" y="6280623"/>
            <a:ext cx="6759178" cy="231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2"/>
              </a:lnSpc>
            </a:pPr>
            <a:r>
              <a:rPr lang="en-US" sz="3272" dirty="0">
                <a:solidFill>
                  <a:schemeClr val="bg1"/>
                </a:solidFill>
                <a:latin typeface="News Gothic Std" panose="020B0506020203020204" pitchFamily="34" charset="0"/>
              </a:rPr>
              <a:t>Ronald Rose</a:t>
            </a:r>
          </a:p>
          <a:p>
            <a:pPr>
              <a:lnSpc>
                <a:spcPts val="4582"/>
              </a:lnSpc>
            </a:pPr>
            <a:r>
              <a:rPr lang="en-US" sz="3272" dirty="0">
                <a:solidFill>
                  <a:schemeClr val="bg1"/>
                </a:solidFill>
                <a:latin typeface="News Gothic Std" panose="020B0506020203020204" pitchFamily="34" charset="0"/>
              </a:rPr>
              <a:t>Technical Services Manager</a:t>
            </a:r>
          </a:p>
          <a:p>
            <a:pPr>
              <a:lnSpc>
                <a:spcPts val="4582"/>
              </a:lnSpc>
            </a:pPr>
            <a:endParaRPr lang="en-US" sz="3272" dirty="0">
              <a:solidFill>
                <a:schemeClr val="bg1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4582"/>
              </a:lnSpc>
            </a:pPr>
            <a:r>
              <a:rPr lang="en-US" sz="3272" dirty="0">
                <a:solidFill>
                  <a:schemeClr val="bg1"/>
                </a:solidFill>
                <a:latin typeface="News Gothic Std" panose="020B0506020203020204" pitchFamily="34" charset="0"/>
              </a:rPr>
              <a:t>10 FORMAL NZIA CPD POINTS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781800" y="1124893"/>
            <a:ext cx="10591800" cy="6630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Things to consider:</a:t>
            </a:r>
          </a:p>
          <a:p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Is it the right product for the right situation?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Must be installed by an approved installer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If the structure moves and cracks this generally renders the waterproofing null and void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Detailing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69B2EB77-0C18-4A33-937D-FFC8DB431FBE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F354353C-6971-4393-BA51-55148A672F5F}"/>
              </a:ext>
            </a:extLst>
          </p:cNvPr>
          <p:cNvSpPr/>
          <p:nvPr/>
        </p:nvSpPr>
        <p:spPr>
          <a:xfrm flipV="1">
            <a:off x="618302" y="52586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2D334-201C-F3F6-665E-C28B82887278}"/>
              </a:ext>
            </a:extLst>
          </p:cNvPr>
          <p:cNvSpPr txBox="1"/>
          <p:nvPr/>
        </p:nvSpPr>
        <p:spPr>
          <a:xfrm>
            <a:off x="585366" y="5779413"/>
            <a:ext cx="497723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Cementitious systems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3ED8ACD-C8BB-E7DF-A1D9-34781D638A0E}"/>
              </a:ext>
            </a:extLst>
          </p:cNvPr>
          <p:cNvSpPr txBox="1"/>
          <p:nvPr/>
        </p:nvSpPr>
        <p:spPr>
          <a:xfrm>
            <a:off x="615846" y="2787333"/>
            <a:ext cx="4640726" cy="207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4 Categories Of Tanking Membranes</a:t>
            </a:r>
          </a:p>
        </p:txBody>
      </p:sp>
    </p:spTree>
    <p:extLst>
      <p:ext uri="{BB962C8B-B14F-4D97-AF65-F5344CB8AC3E}">
        <p14:creationId xmlns:p14="http://schemas.microsoft.com/office/powerpoint/2010/main" val="342713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609A678-62D8-477E-8558-D2B9A1489873}"/>
              </a:ext>
            </a:extLst>
          </p:cNvPr>
          <p:cNvSpPr txBox="1"/>
          <p:nvPr/>
        </p:nvSpPr>
        <p:spPr>
          <a:xfrm>
            <a:off x="615846" y="2787333"/>
            <a:ext cx="4640726" cy="660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ARDEX Tanking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AB4E566-2899-4BB1-A55B-6568CC455D42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A97D41A-DD29-49F2-9942-8F6FA40F446F}"/>
              </a:ext>
            </a:extLst>
          </p:cNvPr>
          <p:cNvSpPr/>
          <p:nvPr/>
        </p:nvSpPr>
        <p:spPr>
          <a:xfrm flipV="1">
            <a:off x="618302" y="4533900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CCB687E-6A7B-DFCE-E5BB-ACE89CBB4286}"/>
              </a:ext>
            </a:extLst>
          </p:cNvPr>
          <p:cNvSpPr txBox="1"/>
          <p:nvPr/>
        </p:nvSpPr>
        <p:spPr>
          <a:xfrm>
            <a:off x="8967474" y="442374"/>
            <a:ext cx="6917189" cy="660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8"/>
              </a:lnSpc>
            </a:pPr>
            <a:r>
              <a:rPr lang="en-US" sz="4400" b="1" dirty="0">
                <a:solidFill>
                  <a:srgbClr val="7FCFD1"/>
                </a:solidFill>
                <a:latin typeface="News Gothic Std" panose="020B0506020203020204" pitchFamily="34" charset="0"/>
              </a:rPr>
              <a:t>WANNA GET TANKED?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3D2972-BEA8-D338-6E86-D78248CBCCC2}"/>
              </a:ext>
            </a:extLst>
          </p:cNvPr>
          <p:cNvSpPr/>
          <p:nvPr/>
        </p:nvSpPr>
        <p:spPr>
          <a:xfrm>
            <a:off x="9669780" y="1302212"/>
            <a:ext cx="5417820" cy="1143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EC9FCF7-FF05-8F65-82D0-5F971A7BB871}"/>
              </a:ext>
            </a:extLst>
          </p:cNvPr>
          <p:cNvSpPr txBox="1"/>
          <p:nvPr/>
        </p:nvSpPr>
        <p:spPr>
          <a:xfrm>
            <a:off x="9982200" y="1565935"/>
            <a:ext cx="46407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Is there hydrostatic pressure present?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(i.e. no drainage intended)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536DB-8E6B-9684-4F31-34FCA283CE5B}"/>
              </a:ext>
            </a:extLst>
          </p:cNvPr>
          <p:cNvGrpSpPr/>
          <p:nvPr/>
        </p:nvGrpSpPr>
        <p:grpSpPr>
          <a:xfrm>
            <a:off x="6172200" y="3122307"/>
            <a:ext cx="4661227" cy="1397876"/>
            <a:chOff x="6844973" y="3072962"/>
            <a:chExt cx="4661227" cy="1397876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E0B904EE-AA21-3922-D81A-8D88E5C995D8}"/>
                </a:ext>
              </a:extLst>
            </p:cNvPr>
            <p:cNvSpPr/>
            <p:nvPr/>
          </p:nvSpPr>
          <p:spPr>
            <a:xfrm>
              <a:off x="8360664" y="3072962"/>
              <a:ext cx="1621536" cy="1397876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E6735DF9-DEC0-F53F-19C9-BC339EFC11C2}"/>
                </a:ext>
              </a:extLst>
            </p:cNvPr>
            <p:cNvSpPr txBox="1"/>
            <p:nvPr/>
          </p:nvSpPr>
          <p:spPr>
            <a:xfrm>
              <a:off x="6844973" y="3326368"/>
              <a:ext cx="4640726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News Gothic Std" panose="020B0506020203020204" pitchFamily="34" charset="0"/>
                </a:rPr>
                <a:t>NO</a:t>
              </a:r>
              <a:endParaRPr lang="en-US" sz="1600" dirty="0">
                <a:solidFill>
                  <a:schemeClr val="bg1"/>
                </a:solidFill>
                <a:latin typeface="News Gothic Std" panose="020B0506020203020204" pitchFamily="34" charset="0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33D81E85-31A7-28FF-50F1-AC6882750215}"/>
                </a:ext>
              </a:extLst>
            </p:cNvPr>
            <p:cNvSpPr txBox="1"/>
            <p:nvPr/>
          </p:nvSpPr>
          <p:spPr>
            <a:xfrm>
              <a:off x="6865474" y="3771900"/>
              <a:ext cx="4640726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News Gothic Std" panose="020B0506020203020204" pitchFamily="34" charset="0"/>
                </a:rPr>
                <a:t>cold seams</a:t>
              </a:r>
            </a:p>
          </p:txBody>
        </p:sp>
      </p:grpSp>
      <p:sp>
        <p:nvSpPr>
          <p:cNvPr id="7" name="Hexagon 6">
            <a:extLst>
              <a:ext uri="{FF2B5EF4-FFF2-40B4-BE49-F238E27FC236}">
                <a16:creationId xmlns:a16="http://schemas.microsoft.com/office/drawing/2014/main" id="{E14F0B27-721E-F1CB-E81A-79548C5A0123}"/>
              </a:ext>
            </a:extLst>
          </p:cNvPr>
          <p:cNvSpPr/>
          <p:nvPr/>
        </p:nvSpPr>
        <p:spPr>
          <a:xfrm>
            <a:off x="14256008" y="2955677"/>
            <a:ext cx="1621536" cy="1397876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3FDD60C-80C6-2EC5-FD22-9C2D197BDB62}"/>
              </a:ext>
            </a:extLst>
          </p:cNvPr>
          <p:cNvSpPr txBox="1"/>
          <p:nvPr/>
        </p:nvSpPr>
        <p:spPr>
          <a:xfrm>
            <a:off x="12718981" y="3146021"/>
            <a:ext cx="46407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ews Gothic Std" panose="020B0506020203020204" pitchFamily="34" charset="0"/>
              </a:rPr>
              <a:t>YES</a:t>
            </a:r>
            <a:endParaRPr lang="en-US" sz="1600" dirty="0">
              <a:solidFill>
                <a:schemeClr val="bg1"/>
              </a:solidFill>
              <a:latin typeface="News Gothic Std" panose="020B050602020302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B33D37B-7A4F-F7E3-959D-349FBF4A76D3}"/>
              </a:ext>
            </a:extLst>
          </p:cNvPr>
          <p:cNvSpPr txBox="1"/>
          <p:nvPr/>
        </p:nvSpPr>
        <p:spPr>
          <a:xfrm>
            <a:off x="12739482" y="3591553"/>
            <a:ext cx="46407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News Gothic Std" panose="020B0506020203020204" pitchFamily="34" charset="0"/>
              </a:rPr>
              <a:t>Heat welded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News Gothic Std" panose="020B0506020203020204" pitchFamily="34" charset="0"/>
              </a:rPr>
              <a:t>seams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EF7F88-13E5-5BC8-114D-BB7FF55299BE}"/>
              </a:ext>
            </a:extLst>
          </p:cNvPr>
          <p:cNvCxnSpPr>
            <a:cxnSpLocks/>
          </p:cNvCxnSpPr>
          <p:nvPr/>
        </p:nvCxnSpPr>
        <p:spPr>
          <a:xfrm flipH="1">
            <a:off x="8492563" y="1899896"/>
            <a:ext cx="936634" cy="78828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3CA0C7-2DD6-79A1-7A19-BF118AC40A73}"/>
              </a:ext>
            </a:extLst>
          </p:cNvPr>
          <p:cNvCxnSpPr>
            <a:cxnSpLocks/>
          </p:cNvCxnSpPr>
          <p:nvPr/>
        </p:nvCxnSpPr>
        <p:spPr>
          <a:xfrm>
            <a:off x="13532466" y="2589941"/>
            <a:ext cx="690014" cy="5332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253E57-291C-49A8-AFD0-419EBD241644}"/>
              </a:ext>
            </a:extLst>
          </p:cNvPr>
          <p:cNvSpPr/>
          <p:nvPr/>
        </p:nvSpPr>
        <p:spPr>
          <a:xfrm>
            <a:off x="6435090" y="4894332"/>
            <a:ext cx="3089910" cy="1397877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9183FA06-C703-17E9-3A57-A7662AB64F47}"/>
              </a:ext>
            </a:extLst>
          </p:cNvPr>
          <p:cNvSpPr txBox="1"/>
          <p:nvPr/>
        </p:nvSpPr>
        <p:spPr>
          <a:xfrm>
            <a:off x="6747510" y="5007069"/>
            <a:ext cx="2396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For extra strength or where hot asphalt is applied WPM 5000HD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38E357-E3E6-2070-26D7-E386FB11F495}"/>
              </a:ext>
            </a:extLst>
          </p:cNvPr>
          <p:cNvSpPr/>
          <p:nvPr/>
        </p:nvSpPr>
        <p:spPr>
          <a:xfrm>
            <a:off x="9982200" y="4743346"/>
            <a:ext cx="2286000" cy="1143000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B71B1D33-1E66-6816-5184-8E8A1618D26E}"/>
              </a:ext>
            </a:extLst>
          </p:cNvPr>
          <p:cNvSpPr txBox="1"/>
          <p:nvPr/>
        </p:nvSpPr>
        <p:spPr>
          <a:xfrm>
            <a:off x="9905707" y="5007069"/>
            <a:ext cx="23964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Shelter Seal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WPM 3000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444609-E7D0-A72D-515A-89657AE9C4FA}"/>
              </a:ext>
            </a:extLst>
          </p:cNvPr>
          <p:cNvCxnSpPr>
            <a:cxnSpLocks/>
          </p:cNvCxnSpPr>
          <p:nvPr/>
        </p:nvCxnSpPr>
        <p:spPr>
          <a:xfrm flipH="1">
            <a:off x="7146697" y="4068360"/>
            <a:ext cx="534072" cy="52310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C0F683-E9E8-F0EA-68A7-1CD570BEB7CC}"/>
              </a:ext>
            </a:extLst>
          </p:cNvPr>
          <p:cNvCxnSpPr>
            <a:cxnSpLocks/>
          </p:cNvCxnSpPr>
          <p:nvPr/>
        </p:nvCxnSpPr>
        <p:spPr>
          <a:xfrm>
            <a:off x="9372529" y="4068359"/>
            <a:ext cx="602701" cy="4756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94B352-F430-8BC3-2562-A85DABFFF7F5}"/>
              </a:ext>
            </a:extLst>
          </p:cNvPr>
          <p:cNvSpPr/>
          <p:nvPr/>
        </p:nvSpPr>
        <p:spPr>
          <a:xfrm>
            <a:off x="13733145" y="4876991"/>
            <a:ext cx="2708910" cy="1143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2EBFCF7D-AA73-5BE8-CB5B-199AB3C91E79}"/>
              </a:ext>
            </a:extLst>
          </p:cNvPr>
          <p:cNvSpPr txBox="1"/>
          <p:nvPr/>
        </p:nvSpPr>
        <p:spPr>
          <a:xfrm>
            <a:off x="14170027" y="5140714"/>
            <a:ext cx="18351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Do you require a root inhibitor?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9170204-CE2F-E99B-668E-B57F8BC627EF}"/>
              </a:ext>
            </a:extLst>
          </p:cNvPr>
          <p:cNvCxnSpPr>
            <a:cxnSpLocks/>
          </p:cNvCxnSpPr>
          <p:nvPr/>
        </p:nvCxnSpPr>
        <p:spPr>
          <a:xfrm>
            <a:off x="15006519" y="4459263"/>
            <a:ext cx="0" cy="33982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Hexagon 51">
            <a:extLst>
              <a:ext uri="{FF2B5EF4-FFF2-40B4-BE49-F238E27FC236}">
                <a16:creationId xmlns:a16="http://schemas.microsoft.com/office/drawing/2014/main" id="{2C9C3ED4-7467-602C-9B98-C46F4E8CCF3E}"/>
              </a:ext>
            </a:extLst>
          </p:cNvPr>
          <p:cNvSpPr/>
          <p:nvPr/>
        </p:nvSpPr>
        <p:spPr>
          <a:xfrm>
            <a:off x="12206586" y="6473556"/>
            <a:ext cx="1325880" cy="1143000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E00FEFB9-EB34-A853-13F3-F6A937B23AE0}"/>
              </a:ext>
            </a:extLst>
          </p:cNvPr>
          <p:cNvSpPr txBox="1"/>
          <p:nvPr/>
        </p:nvSpPr>
        <p:spPr>
          <a:xfrm>
            <a:off x="10557745" y="6798835"/>
            <a:ext cx="46407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ews Gothic Std" panose="020B0506020203020204" pitchFamily="34" charset="0"/>
              </a:rPr>
              <a:t>NO</a:t>
            </a:r>
            <a:endParaRPr lang="en-US" sz="1600" dirty="0">
              <a:solidFill>
                <a:schemeClr val="bg1"/>
              </a:solidFill>
              <a:latin typeface="News Gothic Std" panose="020B0506020203020204" pitchFamily="34" charset="0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AFD79653-DEF7-5B8C-D2AC-9413BD34D339}"/>
              </a:ext>
            </a:extLst>
          </p:cNvPr>
          <p:cNvSpPr/>
          <p:nvPr/>
        </p:nvSpPr>
        <p:spPr>
          <a:xfrm>
            <a:off x="15877544" y="6543429"/>
            <a:ext cx="1325880" cy="1143000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194B63F0-F3B1-9AA7-87ED-90268C01C1DA}"/>
              </a:ext>
            </a:extLst>
          </p:cNvPr>
          <p:cNvSpPr txBox="1"/>
          <p:nvPr/>
        </p:nvSpPr>
        <p:spPr>
          <a:xfrm>
            <a:off x="12335564" y="6798835"/>
            <a:ext cx="46407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ews Gothic Std" panose="020B0506020203020204" pitchFamily="34" charset="0"/>
              </a:rPr>
              <a:t>YES</a:t>
            </a:r>
            <a:endParaRPr lang="en-US" sz="1600" dirty="0">
              <a:solidFill>
                <a:schemeClr val="bg1"/>
              </a:solidFill>
              <a:latin typeface="News Gothic Std" panose="020B0506020203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692338-F979-E931-FEC6-C6FD669DCBBC}"/>
              </a:ext>
            </a:extLst>
          </p:cNvPr>
          <p:cNvCxnSpPr>
            <a:cxnSpLocks/>
          </p:cNvCxnSpPr>
          <p:nvPr/>
        </p:nvCxnSpPr>
        <p:spPr>
          <a:xfrm flipH="1">
            <a:off x="13532466" y="6180874"/>
            <a:ext cx="534072" cy="52310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124B799-0613-BA8B-2FCC-E178A0D3E854}"/>
              </a:ext>
            </a:extLst>
          </p:cNvPr>
          <p:cNvCxnSpPr>
            <a:cxnSpLocks/>
          </p:cNvCxnSpPr>
          <p:nvPr/>
        </p:nvCxnSpPr>
        <p:spPr>
          <a:xfrm>
            <a:off x="15274843" y="6227417"/>
            <a:ext cx="602701" cy="4756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Box 6">
            <a:extLst>
              <a:ext uri="{FF2B5EF4-FFF2-40B4-BE49-F238E27FC236}">
                <a16:creationId xmlns:a16="http://schemas.microsoft.com/office/drawing/2014/main" id="{D485D2DF-1EED-A083-961B-FF2865DB9FD1}"/>
              </a:ext>
            </a:extLst>
          </p:cNvPr>
          <p:cNvSpPr txBox="1"/>
          <p:nvPr/>
        </p:nvSpPr>
        <p:spPr>
          <a:xfrm>
            <a:off x="14278925" y="6878441"/>
            <a:ext cx="46407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News Gothic Std" panose="020B0506020203020204" pitchFamily="34" charset="0"/>
              </a:rPr>
              <a:t>YES</a:t>
            </a:r>
            <a:endParaRPr lang="en-US" sz="1600" dirty="0">
              <a:solidFill>
                <a:schemeClr val="bg1"/>
              </a:solidFill>
              <a:latin typeface="News Gothic Std" panose="020B0506020203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A31D12A-7DB9-175D-04F9-AE81C275FE14}"/>
              </a:ext>
            </a:extLst>
          </p:cNvPr>
          <p:cNvSpPr/>
          <p:nvPr/>
        </p:nvSpPr>
        <p:spPr>
          <a:xfrm>
            <a:off x="8840246" y="6798835"/>
            <a:ext cx="1802008" cy="1143000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8FA8834A-87DD-C2DE-5395-1CF94708E912}"/>
              </a:ext>
            </a:extLst>
          </p:cNvPr>
          <p:cNvSpPr txBox="1"/>
          <p:nvPr/>
        </p:nvSpPr>
        <p:spPr>
          <a:xfrm>
            <a:off x="8840246" y="7062558"/>
            <a:ext cx="18020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ews Gothic Std" panose="020B0506020203020204" pitchFamily="34" charset="0"/>
              </a:rPr>
              <a:t>Underslabs</a:t>
            </a:r>
            <a:endParaRPr lang="en-US" sz="2000" dirty="0">
              <a:solidFill>
                <a:schemeClr val="bg1"/>
              </a:solidFill>
              <a:latin typeface="News Gothic Std" panose="020B0506020203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WPM 196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A1BA406-B50E-6289-5723-36A4AEB814C8}"/>
              </a:ext>
            </a:extLst>
          </p:cNvPr>
          <p:cNvSpPr/>
          <p:nvPr/>
        </p:nvSpPr>
        <p:spPr>
          <a:xfrm>
            <a:off x="9063919" y="8599448"/>
            <a:ext cx="2209800" cy="1143000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17385CEF-517A-8C95-5986-87ABDB0F542F}"/>
              </a:ext>
            </a:extLst>
          </p:cNvPr>
          <p:cNvSpPr txBox="1"/>
          <p:nvPr/>
        </p:nvSpPr>
        <p:spPr>
          <a:xfrm>
            <a:off x="9280169" y="8863171"/>
            <a:ext cx="18020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Confined Space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WPM 1500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E788431-E51B-2F33-8664-E7CE16051B59}"/>
              </a:ext>
            </a:extLst>
          </p:cNvPr>
          <p:cNvSpPr/>
          <p:nvPr/>
        </p:nvSpPr>
        <p:spPr>
          <a:xfrm>
            <a:off x="12116848" y="8599448"/>
            <a:ext cx="2209800" cy="1143000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7ACC9D80-A11A-85E6-D8EC-A3CADD86A50B}"/>
              </a:ext>
            </a:extLst>
          </p:cNvPr>
          <p:cNvSpPr txBox="1"/>
          <p:nvPr/>
        </p:nvSpPr>
        <p:spPr>
          <a:xfrm>
            <a:off x="12333098" y="8863171"/>
            <a:ext cx="18020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Vertical Surface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WPM 195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D53EE08-AD90-4873-D4BA-3A825BAF7745}"/>
              </a:ext>
            </a:extLst>
          </p:cNvPr>
          <p:cNvCxnSpPr>
            <a:cxnSpLocks/>
          </p:cNvCxnSpPr>
          <p:nvPr/>
        </p:nvCxnSpPr>
        <p:spPr>
          <a:xfrm flipH="1">
            <a:off x="10878473" y="6930792"/>
            <a:ext cx="1138914" cy="40028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2705905-0F53-9434-8793-870C76111BE3}"/>
              </a:ext>
            </a:extLst>
          </p:cNvPr>
          <p:cNvCxnSpPr>
            <a:cxnSpLocks/>
          </p:cNvCxnSpPr>
          <p:nvPr/>
        </p:nvCxnSpPr>
        <p:spPr>
          <a:xfrm flipH="1">
            <a:off x="11321327" y="7615676"/>
            <a:ext cx="830690" cy="9139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7F3A70A-0EE4-CDEA-8A6D-E9F92ED96CD3}"/>
              </a:ext>
            </a:extLst>
          </p:cNvPr>
          <p:cNvCxnSpPr>
            <a:cxnSpLocks/>
          </p:cNvCxnSpPr>
          <p:nvPr/>
        </p:nvCxnSpPr>
        <p:spPr>
          <a:xfrm>
            <a:off x="12877800" y="7775622"/>
            <a:ext cx="0" cy="643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7FFFAF6-95CD-C512-B1A6-99D5AA01ABA8}"/>
              </a:ext>
            </a:extLst>
          </p:cNvPr>
          <p:cNvSpPr/>
          <p:nvPr/>
        </p:nvSpPr>
        <p:spPr>
          <a:xfrm>
            <a:off x="15468600" y="8575401"/>
            <a:ext cx="2209800" cy="1143000"/>
          </a:xfrm>
          <a:prstGeom prst="roundRect">
            <a:avLst/>
          </a:prstGeom>
          <a:solidFill>
            <a:srgbClr val="7FCFD1"/>
          </a:solidFill>
          <a:ln>
            <a:solidFill>
              <a:srgbClr val="7F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547949CA-1A8A-3375-832A-622FF606B04C}"/>
              </a:ext>
            </a:extLst>
          </p:cNvPr>
          <p:cNvSpPr txBox="1"/>
          <p:nvPr/>
        </p:nvSpPr>
        <p:spPr>
          <a:xfrm>
            <a:off x="15684850" y="8839124"/>
            <a:ext cx="18020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ARDEX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News Gothic Std" panose="020B0506020203020204" pitchFamily="34" charset="0"/>
              </a:rPr>
              <a:t>Root </a:t>
            </a:r>
            <a:r>
              <a:rPr lang="en-US" sz="2000" dirty="0" err="1">
                <a:solidFill>
                  <a:schemeClr val="bg1"/>
                </a:solidFill>
                <a:latin typeface="News Gothic Std" panose="020B0506020203020204" pitchFamily="34" charset="0"/>
              </a:rPr>
              <a:t>Repell</a:t>
            </a:r>
            <a:endParaRPr lang="en-US" sz="2000" dirty="0">
              <a:solidFill>
                <a:schemeClr val="bg1"/>
              </a:solidFill>
              <a:latin typeface="News Gothic Std" panose="020B0506020203020204" pitchFamily="34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21CD8A8-B165-FF56-46D7-9651F1F9895A}"/>
              </a:ext>
            </a:extLst>
          </p:cNvPr>
          <p:cNvCxnSpPr>
            <a:cxnSpLocks/>
          </p:cNvCxnSpPr>
          <p:nvPr/>
        </p:nvCxnSpPr>
        <p:spPr>
          <a:xfrm>
            <a:off x="16535400" y="7775622"/>
            <a:ext cx="0" cy="643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1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6324307" y="1152506"/>
            <a:ext cx="6019800" cy="849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Waterstops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should be used in all construction joints in below grade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Waterstops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are generally based on bentonite or butyl rubber technology and swell to many times its size restricting the progress of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If PVC 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waterstops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are used, it is important to ensure these are welded correctly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Confirm correct product is selected for the application e.g.: don’t use standard 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waterstops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in a marine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endParaRPr lang="en-US" sz="2000" b="1" u="sng" dirty="0">
              <a:latin typeface="News Gothic Std" panose="020B0506020203020204" pitchFamily="34" charset="0"/>
            </a:endParaRPr>
          </a:p>
          <a:p>
            <a:endParaRPr lang="en-US" sz="2000" b="1" u="sng" dirty="0"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AA34CBF-6E49-4CDE-9967-2E00BA25DDC5}"/>
              </a:ext>
            </a:extLst>
          </p:cNvPr>
          <p:cNvSpPr txBox="1"/>
          <p:nvPr/>
        </p:nvSpPr>
        <p:spPr>
          <a:xfrm>
            <a:off x="615846" y="2787333"/>
            <a:ext cx="464072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6000" b="1" dirty="0" err="1">
                <a:solidFill>
                  <a:srgbClr val="FFFFFF"/>
                </a:solidFill>
                <a:latin typeface="News Gothic Std" panose="020B0506020203020204" pitchFamily="34" charset="0"/>
              </a:rPr>
              <a:t>Waterstops</a:t>
            </a:r>
            <a:r>
              <a:rPr lang="en-US" sz="60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 Are Critical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0BE65462-54AE-4E7B-B14F-5034454D0313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CFE4A0BD-8D51-41CF-B395-CCBDB1A530D1}"/>
              </a:ext>
            </a:extLst>
          </p:cNvPr>
          <p:cNvSpPr/>
          <p:nvPr/>
        </p:nvSpPr>
        <p:spPr>
          <a:xfrm flipV="1">
            <a:off x="618302" y="4533900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81393CD-AD78-CF2F-C7A3-A81646EF4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r="39844" b="15625"/>
          <a:stretch/>
        </p:blipFill>
        <p:spPr bwMode="auto">
          <a:xfrm>
            <a:off x="12839114" y="1028700"/>
            <a:ext cx="4572000" cy="796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09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PM 5000">
            <a:extLst>
              <a:ext uri="{FF2B5EF4-FFF2-40B4-BE49-F238E27FC236}">
                <a16:creationId xmlns:a16="http://schemas.microsoft.com/office/drawing/2014/main" id="{C0780E65-0830-403C-BAC3-F2EDABF9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0208">
            <a:off x="11676622" y="5905272"/>
            <a:ext cx="1438758" cy="37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1ECE07-5801-4A6E-BB4D-2DD66D109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t="12252"/>
          <a:stretch/>
        </p:blipFill>
        <p:spPr>
          <a:xfrm>
            <a:off x="1622739" y="3147118"/>
            <a:ext cx="5136620" cy="495488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B64A20-B6F5-4C6C-AB30-9CDA2A7BE7EC}"/>
              </a:ext>
            </a:extLst>
          </p:cNvPr>
          <p:cNvSpPr/>
          <p:nvPr/>
        </p:nvSpPr>
        <p:spPr>
          <a:xfrm>
            <a:off x="1659622" y="2373461"/>
            <a:ext cx="14974297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15D29-4254-4A5D-982D-3CAE1CE53A4A}"/>
              </a:ext>
            </a:extLst>
          </p:cNvPr>
          <p:cNvSpPr/>
          <p:nvPr/>
        </p:nvSpPr>
        <p:spPr>
          <a:xfrm>
            <a:off x="1656851" y="8877300"/>
            <a:ext cx="14974297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22168C6-270A-42E0-BF4C-5372E19266AF}"/>
              </a:ext>
            </a:extLst>
          </p:cNvPr>
          <p:cNvSpPr txBox="1"/>
          <p:nvPr/>
        </p:nvSpPr>
        <p:spPr>
          <a:xfrm>
            <a:off x="7364490" y="3147118"/>
            <a:ext cx="9170910" cy="3422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High flexibility Styrene-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Butadine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-Styrene (SBS) peel and stick membranes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Non hydrostatic situations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Resistant to chemical attacks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Withstand thermal 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Methane and Radon gas barrier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WPM 5000HD mesh surface for application of hot asphalt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1FE930E-6165-4C3B-82E5-BCEAADFA27F2}"/>
              </a:ext>
            </a:extLst>
          </p:cNvPr>
          <p:cNvSpPr txBox="1"/>
          <p:nvPr/>
        </p:nvSpPr>
        <p:spPr>
          <a:xfrm>
            <a:off x="1654080" y="1181100"/>
            <a:ext cx="15186120" cy="871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3"/>
              </a:lnSpc>
            </a:pPr>
            <a:r>
              <a:rPr lang="en-US" sz="44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</a:t>
            </a:r>
            <a:r>
              <a:rPr lang="en-US" sz="4400" b="1" dirty="0" err="1">
                <a:solidFill>
                  <a:srgbClr val="70D6DB"/>
                </a:solidFill>
                <a:latin typeface="News Gothic Std" panose="020B0506020203020204" pitchFamily="34" charset="0"/>
              </a:rPr>
              <a:t>Shelterseal</a:t>
            </a:r>
            <a:r>
              <a:rPr lang="en-US" sz="44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 WPM 3000X/ARDEX WPM 5000HD </a:t>
            </a:r>
          </a:p>
        </p:txBody>
      </p:sp>
      <p:pic>
        <p:nvPicPr>
          <p:cNvPr id="2050" name="Picture 2" descr="WPM 3000">
            <a:extLst>
              <a:ext uri="{FF2B5EF4-FFF2-40B4-BE49-F238E27FC236}">
                <a16:creationId xmlns:a16="http://schemas.microsoft.com/office/drawing/2014/main" id="{4CDB1EF9-4A41-48C1-AB15-BB9750D2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820">
            <a:off x="7071398" y="6844678"/>
            <a:ext cx="3540955" cy="140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ranz appraisal 462">
            <a:extLst>
              <a:ext uri="{FF2B5EF4-FFF2-40B4-BE49-F238E27FC236}">
                <a16:creationId xmlns:a16="http://schemas.microsoft.com/office/drawing/2014/main" id="{E49F39BA-2142-B642-430D-A192DFA3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032" y="696125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8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5C3E4A-A875-484E-8DCD-EB8495596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26" y="5218723"/>
            <a:ext cx="3530826" cy="3719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D3C67-0070-49E5-A0F4-A3AE79978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26" y="2373461"/>
            <a:ext cx="3530826" cy="2845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0BFDB-1E74-4A46-BE95-2FB00D5EA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80" y="2373461"/>
            <a:ext cx="3476946" cy="6563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B64A20-B6F5-4C6C-AB30-9CDA2A7BE7EC}"/>
              </a:ext>
            </a:extLst>
          </p:cNvPr>
          <p:cNvSpPr/>
          <p:nvPr/>
        </p:nvSpPr>
        <p:spPr>
          <a:xfrm>
            <a:off x="1659622" y="2373461"/>
            <a:ext cx="14974297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15D29-4254-4A5D-982D-3CAE1CE53A4A}"/>
              </a:ext>
            </a:extLst>
          </p:cNvPr>
          <p:cNvSpPr/>
          <p:nvPr/>
        </p:nvSpPr>
        <p:spPr>
          <a:xfrm>
            <a:off x="1656851" y="8877300"/>
            <a:ext cx="14974297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22168C6-270A-42E0-BF4C-5372E19266AF}"/>
              </a:ext>
            </a:extLst>
          </p:cNvPr>
          <p:cNvSpPr txBox="1"/>
          <p:nvPr/>
        </p:nvSpPr>
        <p:spPr>
          <a:xfrm>
            <a:off x="10668000" y="3193690"/>
            <a:ext cx="4953000" cy="4714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Torch applied SBS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High flexibility at sub-zero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Accommodates structural movements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Resistant to chemical attacks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Withstand thermal shocks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Mineral chip finish for high adhesion to concrete 	     (WPM 196 only)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1FE930E-6165-4C3B-82E5-BCEAADFA27F2}"/>
              </a:ext>
            </a:extLst>
          </p:cNvPr>
          <p:cNvSpPr txBox="1"/>
          <p:nvPr/>
        </p:nvSpPr>
        <p:spPr>
          <a:xfrm>
            <a:off x="1654080" y="1181100"/>
            <a:ext cx="14652720" cy="92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3"/>
              </a:lnSpc>
            </a:pPr>
            <a:r>
              <a:rPr lang="en-US" sz="54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WPM 195 AND ARDEX WPM 196</a:t>
            </a:r>
          </a:p>
        </p:txBody>
      </p:sp>
      <p:pic>
        <p:nvPicPr>
          <p:cNvPr id="3074" name="Picture 2" descr="WPM 195">
            <a:extLst>
              <a:ext uri="{FF2B5EF4-FFF2-40B4-BE49-F238E27FC236}">
                <a16:creationId xmlns:a16="http://schemas.microsoft.com/office/drawing/2014/main" id="{F67BF3B1-8F36-4F0B-B7C5-608EDBD2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2" r="29487"/>
          <a:stretch/>
        </p:blipFill>
        <p:spPr bwMode="auto">
          <a:xfrm>
            <a:off x="9092750" y="3015285"/>
            <a:ext cx="1066800" cy="52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ODEMARK">
            <a:extLst>
              <a:ext uri="{FF2B5EF4-FFF2-40B4-BE49-F238E27FC236}">
                <a16:creationId xmlns:a16="http://schemas.microsoft.com/office/drawing/2014/main" id="{816BF1EC-FC66-0DFA-B058-7EF88CEF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461" y="705580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3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B64A20-B6F5-4C6C-AB30-9CDA2A7BE7EC}"/>
              </a:ext>
            </a:extLst>
          </p:cNvPr>
          <p:cNvSpPr/>
          <p:nvPr/>
        </p:nvSpPr>
        <p:spPr>
          <a:xfrm>
            <a:off x="1659622" y="2373461"/>
            <a:ext cx="14974297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15D29-4254-4A5D-982D-3CAE1CE53A4A}"/>
              </a:ext>
            </a:extLst>
          </p:cNvPr>
          <p:cNvSpPr/>
          <p:nvPr/>
        </p:nvSpPr>
        <p:spPr>
          <a:xfrm>
            <a:off x="1656851" y="8877300"/>
            <a:ext cx="14974297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22168C6-270A-42E0-BF4C-5372E19266AF}"/>
              </a:ext>
            </a:extLst>
          </p:cNvPr>
          <p:cNvSpPr txBox="1"/>
          <p:nvPr/>
        </p:nvSpPr>
        <p:spPr>
          <a:xfrm>
            <a:off x="8610600" y="3293648"/>
            <a:ext cx="7905883" cy="307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Flexible single ply membrane for roof gardens, planter boxes and foundation protection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WeldTec - heat weldable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1.0mm synthetic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Root inhibitor has passed FLL test for root and rhizomes penetration – repels, not harms 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1FE930E-6165-4C3B-82E5-BCEAADFA27F2}"/>
              </a:ext>
            </a:extLst>
          </p:cNvPr>
          <p:cNvSpPr txBox="1"/>
          <p:nvPr/>
        </p:nvSpPr>
        <p:spPr>
          <a:xfrm>
            <a:off x="1654080" y="1181100"/>
            <a:ext cx="14652720" cy="901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3"/>
              </a:lnSpc>
            </a:pPr>
            <a:r>
              <a:rPr lang="en-US" sz="54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WeldTec WPM 1000RR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80FBEB0-FD98-4FC4-AF6A-3E1AAFA8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7"/>
          <a:stretch/>
        </p:blipFill>
        <p:spPr>
          <a:xfrm>
            <a:off x="8902521" y="4585370"/>
            <a:ext cx="5350398" cy="3072380"/>
          </a:xfrm>
          <a:prstGeom prst="rect">
            <a:avLst/>
          </a:prstGeom>
        </p:spPr>
      </p:pic>
      <p:pic>
        <p:nvPicPr>
          <p:cNvPr id="11276" name="Picture 12" descr="New Zealand Made Logo PNG Vector (SVG) Free Download">
            <a:extLst>
              <a:ext uri="{FF2B5EF4-FFF2-40B4-BE49-F238E27FC236}">
                <a16:creationId xmlns:a16="http://schemas.microsoft.com/office/drawing/2014/main" id="{254E2E2E-AB7E-5D11-FD3F-9F179BFA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063" y="7613251"/>
            <a:ext cx="1068085" cy="9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ARDEX WPM 1000 - Weldtec Membrane - ARDEX New Zealand">
            <a:extLst>
              <a:ext uri="{FF2B5EF4-FFF2-40B4-BE49-F238E27FC236}">
                <a16:creationId xmlns:a16="http://schemas.microsoft.com/office/drawing/2014/main" id="{20AB0696-FF7D-BA79-A548-D5390A81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501" y="68199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4A2342EF-BB74-7C60-C91D-3C06E4F63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/>
          <a:stretch/>
        </p:blipFill>
        <p:spPr>
          <a:xfrm>
            <a:off x="1654080" y="3293648"/>
            <a:ext cx="6326533" cy="422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5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B64A20-B6F5-4C6C-AB30-9CDA2A7BE7EC}"/>
              </a:ext>
            </a:extLst>
          </p:cNvPr>
          <p:cNvSpPr/>
          <p:nvPr/>
        </p:nvSpPr>
        <p:spPr>
          <a:xfrm>
            <a:off x="1659622" y="2373461"/>
            <a:ext cx="14974297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15D29-4254-4A5D-982D-3CAE1CE53A4A}"/>
              </a:ext>
            </a:extLst>
          </p:cNvPr>
          <p:cNvSpPr/>
          <p:nvPr/>
        </p:nvSpPr>
        <p:spPr>
          <a:xfrm>
            <a:off x="1656851" y="8877300"/>
            <a:ext cx="14974297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22168C6-270A-42E0-BF4C-5372E19266AF}"/>
              </a:ext>
            </a:extLst>
          </p:cNvPr>
          <p:cNvSpPr txBox="1"/>
          <p:nvPr/>
        </p:nvSpPr>
        <p:spPr>
          <a:xfrm>
            <a:off x="9982200" y="3000753"/>
            <a:ext cx="664894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WeldTec fleece lined, heat welded detailing creates very strong watertight laps and a unique continuous waterproofing membrane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Tested - suitable for geothermal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High chemical resistance and hydrostatic head (70m)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Hydrogen 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sulphide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, radon and methane gas diffusion barrier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1FE930E-6165-4C3B-82E5-BCEAADFA27F2}"/>
              </a:ext>
            </a:extLst>
          </p:cNvPr>
          <p:cNvSpPr txBox="1"/>
          <p:nvPr/>
        </p:nvSpPr>
        <p:spPr>
          <a:xfrm>
            <a:off x="1649478" y="1150368"/>
            <a:ext cx="17403603" cy="901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3"/>
              </a:lnSpc>
            </a:pPr>
            <a:r>
              <a:rPr lang="en-US" sz="48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WeldTec WPM 1500 Tanking membrane</a:t>
            </a:r>
          </a:p>
        </p:txBody>
      </p:sp>
      <p:pic>
        <p:nvPicPr>
          <p:cNvPr id="8" name="Picture 12" descr="New Zealand Made Logo PNG Vector (SVG) Free Download">
            <a:extLst>
              <a:ext uri="{FF2B5EF4-FFF2-40B4-BE49-F238E27FC236}">
                <a16:creationId xmlns:a16="http://schemas.microsoft.com/office/drawing/2014/main" id="{62DD8A6E-DC82-F583-E03C-9F98A321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315" y="7581900"/>
            <a:ext cx="1068085" cy="9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RDEX WPM 1000 - Weldtec Membrane - ARDEX New Zealand">
            <a:extLst>
              <a:ext uri="{FF2B5EF4-FFF2-40B4-BE49-F238E27FC236}">
                <a16:creationId xmlns:a16="http://schemas.microsoft.com/office/drawing/2014/main" id="{64D4BE39-CE71-2F82-EEF0-42E8F80E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96" y="6834354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C0C98BF-5915-D3FA-9B3C-6B19BDBC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7350034"/>
            <a:ext cx="1474382" cy="13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0A3564DA-87B0-CAFF-1DF2-E098BC7C9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>
            <a:off x="1649478" y="2796923"/>
            <a:ext cx="4035224" cy="403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5DD460A-05BD-8A0B-C042-225B872A9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7"/>
          <a:stretch/>
        </p:blipFill>
        <p:spPr bwMode="auto">
          <a:xfrm>
            <a:off x="5711171" y="2810157"/>
            <a:ext cx="4035224" cy="403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14A59D9-5474-424F-B866-7B632DFF05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47"/>
          <a:stretch/>
        </p:blipFill>
        <p:spPr>
          <a:xfrm>
            <a:off x="2953411" y="4823417"/>
            <a:ext cx="6190588" cy="3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57D3AF-F5E7-4912-8229-BE69B4287459}"/>
              </a:ext>
            </a:extLst>
          </p:cNvPr>
          <p:cNvSpPr/>
          <p:nvPr/>
        </p:nvSpPr>
        <p:spPr>
          <a:xfrm>
            <a:off x="9144000" y="1005238"/>
            <a:ext cx="8381999" cy="8276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68A206D-7618-4FCF-98F1-E5E7026E31D6}"/>
              </a:ext>
            </a:extLst>
          </p:cNvPr>
          <p:cNvSpPr txBox="1"/>
          <p:nvPr/>
        </p:nvSpPr>
        <p:spPr>
          <a:xfrm>
            <a:off x="762000" y="7654553"/>
            <a:ext cx="7534056" cy="167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D6DB"/>
                </a:solidFill>
                <a:effectLst/>
                <a:uLnTx/>
                <a:uFillTx/>
                <a:latin typeface="News Gothic Std" panose="020B0506020203020204" pitchFamily="34" charset="0"/>
              </a:rPr>
              <a:t>ARDEX WPM 1955</a:t>
            </a:r>
          </a:p>
          <a:p>
            <a:pPr marL="0" marR="0" lvl="0" indent="0" algn="l" defTabSz="914400" rtl="0" eaLnBrk="1" fontAlgn="auto" latinLnBrk="0" hangingPunct="1">
              <a:lnSpc>
                <a:spcPts val="53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News Gothic Std" panose="020B05060202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BF39E-EAEC-48B3-ABC5-64324F914AC7}"/>
              </a:ext>
            </a:extLst>
          </p:cNvPr>
          <p:cNvSpPr/>
          <p:nvPr/>
        </p:nvSpPr>
        <p:spPr>
          <a:xfrm>
            <a:off x="762001" y="7250626"/>
            <a:ext cx="7534056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020FF-0237-44B2-AE61-A54EB26A764A}"/>
              </a:ext>
            </a:extLst>
          </p:cNvPr>
          <p:cNvSpPr/>
          <p:nvPr/>
        </p:nvSpPr>
        <p:spPr>
          <a:xfrm>
            <a:off x="762000" y="9103167"/>
            <a:ext cx="7534056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12D74B1-6F7D-4BCA-96A5-BD4F7C610FA5}"/>
              </a:ext>
            </a:extLst>
          </p:cNvPr>
          <p:cNvSpPr txBox="1"/>
          <p:nvPr/>
        </p:nvSpPr>
        <p:spPr>
          <a:xfrm>
            <a:off x="9753600" y="1943100"/>
            <a:ext cx="7291763" cy="7757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Hydrophilic butyl </a:t>
            </a:r>
            <a:r>
              <a:rPr lang="en-US" sz="3357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waterstop</a:t>
            </a: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Situated at critical joints, junctions and details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WPM 1955 is for all environments including marine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Designed to not swell during concrete curing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Cost effective second line of </a:t>
            </a:r>
            <a:r>
              <a:rPr lang="en-US" sz="3357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defence</a:t>
            </a: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</p:txBody>
      </p:sp>
      <p:pic>
        <p:nvPicPr>
          <p:cNvPr id="1026" name="Picture 2" descr="Hydrostop">
            <a:extLst>
              <a:ext uri="{FF2B5EF4-FFF2-40B4-BE49-F238E27FC236}">
                <a16:creationId xmlns:a16="http://schemas.microsoft.com/office/drawing/2014/main" id="{33E2DF5F-76DA-4DD2-B423-0AB9FC5C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79714"/>
            <a:ext cx="5740873" cy="55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184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57D3AF-F5E7-4912-8229-BE69B4287459}"/>
              </a:ext>
            </a:extLst>
          </p:cNvPr>
          <p:cNvSpPr/>
          <p:nvPr/>
        </p:nvSpPr>
        <p:spPr>
          <a:xfrm>
            <a:off x="9144000" y="1005238"/>
            <a:ext cx="8381999" cy="8276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68A206D-7618-4FCF-98F1-E5E7026E31D6}"/>
              </a:ext>
            </a:extLst>
          </p:cNvPr>
          <p:cNvSpPr txBox="1"/>
          <p:nvPr/>
        </p:nvSpPr>
        <p:spPr>
          <a:xfrm>
            <a:off x="762000" y="7654553"/>
            <a:ext cx="7534056" cy="167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D6DB"/>
                </a:solidFill>
                <a:effectLst/>
                <a:uLnTx/>
                <a:uFillTx/>
                <a:latin typeface="News Gothic Std" panose="020B0506020203020204" pitchFamily="34" charset="0"/>
              </a:rPr>
              <a:t>ARDEX DRS 10 GC</a:t>
            </a:r>
          </a:p>
          <a:p>
            <a:pPr marL="0" marR="0" lvl="0" indent="0" algn="l" defTabSz="914400" rtl="0" eaLnBrk="1" fontAlgn="auto" latinLnBrk="0" hangingPunct="1">
              <a:lnSpc>
                <a:spcPts val="53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News Gothic Std" panose="020B05060202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BF39E-EAEC-48B3-ABC5-64324F914AC7}"/>
              </a:ext>
            </a:extLst>
          </p:cNvPr>
          <p:cNvSpPr/>
          <p:nvPr/>
        </p:nvSpPr>
        <p:spPr>
          <a:xfrm>
            <a:off x="762001" y="7250626"/>
            <a:ext cx="7534056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020FF-0237-44B2-AE61-A54EB26A764A}"/>
              </a:ext>
            </a:extLst>
          </p:cNvPr>
          <p:cNvSpPr/>
          <p:nvPr/>
        </p:nvSpPr>
        <p:spPr>
          <a:xfrm>
            <a:off x="762000" y="9103167"/>
            <a:ext cx="7534056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12D74B1-6F7D-4BCA-96A5-BD4F7C610FA5}"/>
              </a:ext>
            </a:extLst>
          </p:cNvPr>
          <p:cNvSpPr txBox="1"/>
          <p:nvPr/>
        </p:nvSpPr>
        <p:spPr>
          <a:xfrm>
            <a:off x="9753600" y="1943100"/>
            <a:ext cx="7291763" cy="6594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Provides effective protection of the waterproofing membrane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Provides effective drainage of sub-surface water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Excellent compressive strength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High resistance to chemical attack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357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marR="0" lvl="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357" dirty="0">
                <a:solidFill>
                  <a:srgbClr val="A6A6A6"/>
                </a:solidFill>
                <a:latin typeface="News Gothic Std" panose="020B0506020203020204" pitchFamily="34" charset="0"/>
              </a:rPr>
              <a:t>100% recycled material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News Gothic Std" panose="020B0506020203020204" pitchFamily="34" charset="0"/>
            </a:endParaRPr>
          </a:p>
        </p:txBody>
      </p:sp>
      <p:pic>
        <p:nvPicPr>
          <p:cNvPr id="5122" name="Picture 2" descr="DRS 10 GC">
            <a:extLst>
              <a:ext uri="{FF2B5EF4-FFF2-40B4-BE49-F238E27FC236}">
                <a16:creationId xmlns:a16="http://schemas.microsoft.com/office/drawing/2014/main" id="{4A3AAFEC-7B60-2A75-7594-6C0D285D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00100"/>
            <a:ext cx="4899432" cy="60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50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7239000" y="1080849"/>
            <a:ext cx="83058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Design of structure - can the tanking be completed in sequence? Footing/Wall Junction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Substrate?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Choice of membrane is correct for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Is a gas barrier required?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Correct testing? e.g.: hydrogen 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sulphide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for Rotorua, not </a:t>
            </a:r>
            <a:r>
              <a:rPr lang="en-US" sz="2800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sulphuric</a:t>
            </a: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acid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Durability? 50 years minimum - manufacturers warranty? Choice of installer – installer warranty?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Is there drainage?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Hydrostatic pressure?</a:t>
            </a:r>
            <a:endParaRPr lang="en-US" sz="2000" b="1" dirty="0"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latin typeface="News Gothic Std" panose="020B0506020203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A7DC010-CDA4-4D90-8CE9-4F2F274E2B79}"/>
              </a:ext>
            </a:extLst>
          </p:cNvPr>
          <p:cNvSpPr txBox="1"/>
          <p:nvPr/>
        </p:nvSpPr>
        <p:spPr>
          <a:xfrm>
            <a:off x="615846" y="2787333"/>
            <a:ext cx="4640726" cy="1355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0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Critical Considerations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4E344815-7C98-4C0A-AAB8-E7DF39455634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1566F993-45D3-4CD6-9EC7-CB54648F8AC2}"/>
              </a:ext>
            </a:extLst>
          </p:cNvPr>
          <p:cNvSpPr/>
          <p:nvPr/>
        </p:nvSpPr>
        <p:spPr>
          <a:xfrm flipV="1">
            <a:off x="618302" y="4533900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3133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1DF71D77-2FC9-4533-9450-8E78987E671F}"/>
              </a:ext>
            </a:extLst>
          </p:cNvPr>
          <p:cNvSpPr/>
          <p:nvPr/>
        </p:nvSpPr>
        <p:spPr>
          <a:xfrm flipH="1">
            <a:off x="0" y="2"/>
            <a:ext cx="5504688" cy="10287000"/>
          </a:xfrm>
          <a:prstGeom prst="rect">
            <a:avLst/>
          </a:prstGeom>
          <a:solidFill>
            <a:srgbClr val="70D6DB"/>
          </a:solidFill>
          <a:ln w="12700">
            <a:miter lim="400000"/>
          </a:ln>
        </p:spPr>
        <p:txBody>
          <a:bodyPr lIns="68579" rIns="68579"/>
          <a:lstStyle/>
          <a:p>
            <a:endParaRPr sz="270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B8F898C-7A63-41CB-B38F-C50A3D3B2B41}"/>
              </a:ext>
            </a:extLst>
          </p:cNvPr>
          <p:cNvSpPr txBox="1"/>
          <p:nvPr/>
        </p:nvSpPr>
        <p:spPr>
          <a:xfrm>
            <a:off x="801017" y="2749924"/>
            <a:ext cx="1918487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4500">
                <a:solidFill>
                  <a:srgbClr val="70D6DB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NZ" sz="6000" b="1" dirty="0">
                <a:solidFill>
                  <a:schemeClr val="bg1"/>
                </a:solidFill>
              </a:rPr>
              <a:t>VISION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DDA6620-0AB6-46F7-9EEC-DD3CF213A177}"/>
              </a:ext>
            </a:extLst>
          </p:cNvPr>
          <p:cNvSpPr txBox="1"/>
          <p:nvPr/>
        </p:nvSpPr>
        <p:spPr>
          <a:xfrm>
            <a:off x="6716183" y="3252592"/>
            <a:ext cx="9812573" cy="4298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To be one of the world’s leading solution providers of high performance specialty building materials</a:t>
            </a:r>
          </a:p>
        </p:txBody>
      </p:sp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E2CC9D2D-3FB6-4C41-BB48-3BECFB7C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256" y="7969215"/>
            <a:ext cx="2262894" cy="141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5" descr="Picture 5">
            <a:extLst>
              <a:ext uri="{FF2B5EF4-FFF2-40B4-BE49-F238E27FC236}">
                <a16:creationId xmlns:a16="http://schemas.microsoft.com/office/drawing/2014/main" id="{C8597095-29CD-44A9-9DA2-7141FA8CA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57" y="686762"/>
            <a:ext cx="1942250" cy="121309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id="{3AE48011-04F6-452F-9EB6-2E278232FCFB}"/>
              </a:ext>
            </a:extLst>
          </p:cNvPr>
          <p:cNvSpPr/>
          <p:nvPr/>
        </p:nvSpPr>
        <p:spPr>
          <a:xfrm>
            <a:off x="722755" y="2331464"/>
            <a:ext cx="4186130" cy="0"/>
          </a:xfrm>
          <a:prstGeom prst="line">
            <a:avLst/>
          </a:prstGeom>
          <a:ln w="95250">
            <a:solidFill>
              <a:srgbClr val="FFFFFF"/>
            </a:solidFill>
          </a:ln>
        </p:spPr>
        <p:txBody>
          <a:bodyPr lIns="68579" rIns="68579"/>
          <a:lstStyle/>
          <a:p>
            <a:endParaRPr sz="2700" baseline="-25000" dirty="0"/>
          </a:p>
        </p:txBody>
      </p:sp>
    </p:spTree>
    <p:extLst>
      <p:ext uri="{BB962C8B-B14F-4D97-AF65-F5344CB8AC3E}">
        <p14:creationId xmlns:p14="http://schemas.microsoft.com/office/powerpoint/2010/main" val="2293976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36231B0-CA81-47C8-87DC-401A3F1039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r="16819"/>
          <a:stretch/>
        </p:blipFill>
        <p:spPr>
          <a:xfrm>
            <a:off x="10287001" y="457200"/>
            <a:ext cx="7543800" cy="9372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38100"/>
            <a:ext cx="990600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97BA116-5D7A-4DA5-A63D-33ECD3124F14}"/>
              </a:ext>
            </a:extLst>
          </p:cNvPr>
          <p:cNvSpPr txBox="1"/>
          <p:nvPr/>
        </p:nvSpPr>
        <p:spPr>
          <a:xfrm>
            <a:off x="1000125" y="1789957"/>
            <a:ext cx="8724900" cy="646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3927" b="1" dirty="0">
                <a:solidFill>
                  <a:srgbClr val="FFFFFF"/>
                </a:solidFill>
                <a:latin typeface="News Gothic Std" panose="020B0506020203020204" pitchFamily="34" charset="0"/>
              </a:rPr>
              <a:t>National Specifier Support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C0999B97-D2B9-4168-8814-29B449DF3E55}"/>
              </a:ext>
            </a:extLst>
          </p:cNvPr>
          <p:cNvSpPr/>
          <p:nvPr/>
        </p:nvSpPr>
        <p:spPr>
          <a:xfrm flipV="1">
            <a:off x="1000125" y="1230656"/>
            <a:ext cx="7886700" cy="21882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97A83C00-B4EA-494C-A60B-97B3B8849EE6}"/>
              </a:ext>
            </a:extLst>
          </p:cNvPr>
          <p:cNvSpPr/>
          <p:nvPr/>
        </p:nvSpPr>
        <p:spPr>
          <a:xfrm flipV="1">
            <a:off x="971550" y="8796338"/>
            <a:ext cx="7886700" cy="4762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56C280BD-43B5-4F78-A3CA-7154318CCAD8}"/>
              </a:ext>
            </a:extLst>
          </p:cNvPr>
          <p:cNvSpPr txBox="1"/>
          <p:nvPr/>
        </p:nvSpPr>
        <p:spPr>
          <a:xfrm>
            <a:off x="971550" y="2393806"/>
            <a:ext cx="8478073" cy="61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rPr>
              <a:t>Introducing the team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A12890C7-7E1A-498A-BF89-DFCDBFDC8322}"/>
              </a:ext>
            </a:extLst>
          </p:cNvPr>
          <p:cNvSpPr txBox="1"/>
          <p:nvPr/>
        </p:nvSpPr>
        <p:spPr>
          <a:xfrm>
            <a:off x="1000124" y="3490771"/>
            <a:ext cx="9058688" cy="4484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Auckland - Dave Stephenson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0275 330 085</a:t>
            </a: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Auckland &amp; Northland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Dave.Stephenson@ardex.co.nz</a:t>
            </a:r>
          </a:p>
          <a:p>
            <a:pPr>
              <a:lnSpc>
                <a:spcPts val="3182"/>
              </a:lnSpc>
            </a:pPr>
            <a:endParaRPr lang="en-US" sz="2400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Bay of Plenty – Steve Miles 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0272 227 825</a:t>
            </a: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Auckland, Bay of Plenty &amp; Waikato 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Steve.Miles@ardex.co.nz</a:t>
            </a:r>
          </a:p>
          <a:p>
            <a:pPr>
              <a:lnSpc>
                <a:spcPts val="3182"/>
              </a:lnSpc>
            </a:pPr>
            <a:endParaRPr lang="en-US" sz="2400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Wellington - Anthony Howell 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0274 850 490</a:t>
            </a: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Wellington &amp; lower North Island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Anthony.Howell@ardex.co.nz</a:t>
            </a:r>
          </a:p>
          <a:p>
            <a:pPr>
              <a:lnSpc>
                <a:spcPts val="3182"/>
              </a:lnSpc>
            </a:pPr>
            <a:endParaRPr lang="en-US" sz="2400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Christchurch – Andrew Smith 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0226 573 247</a:t>
            </a:r>
          </a:p>
          <a:p>
            <a:pPr>
              <a:lnSpc>
                <a:spcPts val="3182"/>
              </a:lnSpc>
            </a:pPr>
            <a:r>
              <a:rPr lang="en-US" sz="2400" dirty="0">
                <a:solidFill>
                  <a:srgbClr val="FFFFFF"/>
                </a:solidFill>
                <a:latin typeface="News Gothic Std" panose="020B0506020203020204" pitchFamily="34" charset="0"/>
              </a:rPr>
              <a:t>South Island		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Andrew Smith@ardex.co.nz</a:t>
            </a:r>
          </a:p>
        </p:txBody>
      </p:sp>
    </p:spTree>
    <p:extLst>
      <p:ext uri="{BB962C8B-B14F-4D97-AF65-F5344CB8AC3E}">
        <p14:creationId xmlns:p14="http://schemas.microsoft.com/office/powerpoint/2010/main" val="2953878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1DF71D77-2FC9-4533-9450-8E78987E671F}"/>
              </a:ext>
            </a:extLst>
          </p:cNvPr>
          <p:cNvSpPr/>
          <p:nvPr/>
        </p:nvSpPr>
        <p:spPr>
          <a:xfrm flipH="1">
            <a:off x="-2" y="2"/>
            <a:ext cx="18288000" cy="2242751"/>
          </a:xfrm>
          <a:prstGeom prst="rect">
            <a:avLst/>
          </a:prstGeom>
          <a:solidFill>
            <a:srgbClr val="70D6DB"/>
          </a:solidFill>
          <a:ln w="12700">
            <a:miter lim="400000"/>
          </a:ln>
        </p:spPr>
        <p:txBody>
          <a:bodyPr lIns="68579" rIns="68579"/>
          <a:lstStyle/>
          <a:p>
            <a:endParaRPr sz="2700"/>
          </a:p>
        </p:txBody>
      </p:sp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E4C2C892-C3C3-402B-B4B6-283D0477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57" y="390198"/>
            <a:ext cx="1942250" cy="12130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E40D729-B102-4A10-9C12-F7AC6817726B}"/>
              </a:ext>
            </a:extLst>
          </p:cNvPr>
          <p:cNvSpPr txBox="1"/>
          <p:nvPr/>
        </p:nvSpPr>
        <p:spPr>
          <a:xfrm>
            <a:off x="7185741" y="2781300"/>
            <a:ext cx="10591800" cy="602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News Gothic Std" panose="020B0506020203020204" pitchFamily="34" charset="0"/>
            </a:endParaRPr>
          </a:p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In the product section find: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Technical data sheets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Safety Data Sheets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Certifications</a:t>
            </a:r>
          </a:p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News Gothic Std" panose="020B0506020203020204" pitchFamily="34" charset="0"/>
            </a:endParaRPr>
          </a:p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In Architectural Services find: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CAD drawings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Building Information Modelling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News Gothic Std" panose="020B0506020203020204" pitchFamily="34" charset="0"/>
            </a:endParaRPr>
          </a:p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News Gothic Std" panose="020B0506020203020204" pitchFamily="34" charset="0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8BD6EF-3732-4CE5-8653-B09537855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2"/>
          <a:stretch/>
        </p:blipFill>
        <p:spPr>
          <a:xfrm>
            <a:off x="562041" y="2757268"/>
            <a:ext cx="6058939" cy="6881396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8C270BA4-DC1E-C4B0-5EA5-C8414E32A217}"/>
              </a:ext>
            </a:extLst>
          </p:cNvPr>
          <p:cNvSpPr txBox="1"/>
          <p:nvPr/>
        </p:nvSpPr>
        <p:spPr>
          <a:xfrm>
            <a:off x="3541102" y="772655"/>
            <a:ext cx="1383249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4500">
                <a:solidFill>
                  <a:srgbClr val="70D6DB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6000" b="1" dirty="0">
                <a:solidFill>
                  <a:schemeClr val="bg1"/>
                </a:solidFill>
              </a:rPr>
              <a:t>ARDEX.CO.NZ For More Information</a:t>
            </a: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C392876-649C-58C6-1BD8-D89BA5DF6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096" y="2468638"/>
            <a:ext cx="6693902" cy="669390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3658C1F-12C8-877C-030E-73783E86D60B}"/>
              </a:ext>
            </a:extLst>
          </p:cNvPr>
          <p:cNvSpPr txBox="1"/>
          <p:nvPr/>
        </p:nvSpPr>
        <p:spPr>
          <a:xfrm>
            <a:off x="12417750" y="8029985"/>
            <a:ext cx="5334000" cy="186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Std" panose="020B0506020203020204" pitchFamily="34" charset="0"/>
              </a:rPr>
              <a:t>Register for our newsletter or follow us on social media. </a:t>
            </a:r>
          </a:p>
          <a:p>
            <a:pPr>
              <a:lnSpc>
                <a:spcPct val="150000"/>
              </a:lnSpc>
              <a:defRPr sz="3000">
                <a:solidFill>
                  <a:srgbClr val="FFFFFF"/>
                </a:solidFill>
                <a:latin typeface="News Gothic Std Bold"/>
                <a:ea typeface="News Gothic Std Bold"/>
                <a:cs typeface="News Gothic Std Bold"/>
                <a:sym typeface="News Gothic Std Bold"/>
              </a:defRPr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News Gothic Std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44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BEBCE7-C899-4D0A-95C4-C0119360CC2C}"/>
              </a:ext>
            </a:extLst>
          </p:cNvPr>
          <p:cNvSpPr/>
          <p:nvPr/>
        </p:nvSpPr>
        <p:spPr>
          <a:xfrm>
            <a:off x="7973291" y="3117369"/>
            <a:ext cx="8650930" cy="5828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4176CB-CA77-4C17-A6C6-77AC55BA97E5}"/>
              </a:ext>
            </a:extLst>
          </p:cNvPr>
          <p:cNvSpPr txBox="1"/>
          <p:nvPr/>
        </p:nvSpPr>
        <p:spPr>
          <a:xfrm>
            <a:off x="2160717" y="3825961"/>
            <a:ext cx="5376797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 panose="020B0506020203020204" pitchFamily="34" charset="0"/>
              </a:rPr>
              <a:t>TECHNICAL SERVICES HOTLINE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 panose="020B0506020203020204" pitchFamily="34" charset="0"/>
              </a:rPr>
              <a:t>ARDEX offer a hotline that gives technical advice for any question or situation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News Gothic Std" panose="020B050602020302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ws Gothic Std" panose="020B0506020203020204" pitchFamily="34" charset="0"/>
              </a:rPr>
              <a:t>ARDEX Hotline</a:t>
            </a:r>
          </a:p>
          <a:p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0800 227 339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D025489-40F8-415B-96BA-D8CE9FB2F79D}"/>
              </a:ext>
            </a:extLst>
          </p:cNvPr>
          <p:cNvSpPr txBox="1"/>
          <p:nvPr/>
        </p:nvSpPr>
        <p:spPr>
          <a:xfrm>
            <a:off x="8458200" y="4141973"/>
            <a:ext cx="7669083" cy="309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57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When calling it helps to have the following information handy:</a:t>
            </a:r>
          </a:p>
          <a:p>
            <a:endParaRPr lang="en-US" sz="3357" b="1" dirty="0">
              <a:solidFill>
                <a:schemeClr val="bg1">
                  <a:lumMod val="50000"/>
                </a:schemeClr>
              </a:solidFill>
              <a:latin typeface="News Gothic Std" panose="020B0506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Substrate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Internal or external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57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Unique site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33B2-7752-4AB6-9CE7-4C94A417542D}"/>
              </a:ext>
            </a:extLst>
          </p:cNvPr>
          <p:cNvSpPr txBox="1"/>
          <p:nvPr/>
        </p:nvSpPr>
        <p:spPr>
          <a:xfrm>
            <a:off x="1674861" y="2128940"/>
            <a:ext cx="146527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News Gothic Std" panose="020B0506020203020204" pitchFamily="34" charset="0"/>
              </a:rPr>
              <a:t>ARDEX Support Tools</a:t>
            </a:r>
            <a:endParaRPr kumimoji="0" lang="en-US" sz="6287" b="0" i="0" u="none" strike="noStrike" kern="1200" cap="none" spc="0" normalizeH="0" baseline="0" noProof="0" dirty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News Gothic Std" panose="020B0506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E1C73-3136-4D9C-BA84-6FC6DDAC9D72}"/>
              </a:ext>
            </a:extLst>
          </p:cNvPr>
          <p:cNvSpPr/>
          <p:nvPr/>
        </p:nvSpPr>
        <p:spPr>
          <a:xfrm>
            <a:off x="1674862" y="2982535"/>
            <a:ext cx="14979839" cy="297101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41402-CAB6-4F22-8269-2C8B90286C2A}"/>
              </a:ext>
            </a:extLst>
          </p:cNvPr>
          <p:cNvSpPr/>
          <p:nvPr/>
        </p:nvSpPr>
        <p:spPr>
          <a:xfrm>
            <a:off x="1677633" y="8846178"/>
            <a:ext cx="14974297" cy="137307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70D6D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7E702758-6387-4445-9650-A6D74E089176}"/>
              </a:ext>
            </a:extLst>
          </p:cNvPr>
          <p:cNvSpPr txBox="1"/>
          <p:nvPr/>
        </p:nvSpPr>
        <p:spPr>
          <a:xfrm>
            <a:off x="1674862" y="1134885"/>
            <a:ext cx="14652720" cy="928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87" b="1" i="0" u="none" strike="noStrike" kern="1200" cap="none" spc="0" normalizeH="0" baseline="0" noProof="0" dirty="0">
                <a:ln>
                  <a:noFill/>
                </a:ln>
                <a:solidFill>
                  <a:srgbClr val="7FCFD1"/>
                </a:solidFill>
                <a:effectLst/>
                <a:uLnTx/>
                <a:uFillTx/>
                <a:latin typeface="News Gothic Std" panose="020B0506020203020204" pitchFamily="34" charset="0"/>
              </a:rPr>
              <a:t>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633416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1" r="162" b="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53610" y="5130104"/>
            <a:ext cx="8388692" cy="0"/>
          </a:xfrm>
          <a:prstGeom prst="line">
            <a:avLst/>
          </a:prstGeom>
          <a:ln w="1714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4333" y="2168977"/>
            <a:ext cx="3907246" cy="2440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53610" y="5705233"/>
            <a:ext cx="8388692" cy="3521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Thank you</a:t>
            </a:r>
          </a:p>
          <a:p>
            <a:pPr algn="ctr">
              <a:lnSpc>
                <a:spcPts val="9240"/>
              </a:lnSpc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ardex.co.nz</a:t>
            </a:r>
          </a:p>
          <a:p>
            <a:pPr algn="ctr">
              <a:lnSpc>
                <a:spcPts val="4339"/>
              </a:lnSpc>
            </a:pPr>
            <a:endParaRPr lang="en-US" sz="660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 algn="ctr">
              <a:lnSpc>
                <a:spcPts val="4340"/>
              </a:lnSpc>
            </a:pPr>
            <a:endParaRPr lang="en-US" sz="660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2F96D-5BFE-B943-B7FD-745662655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3"/>
            <a:ext cx="18288000" cy="103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11075" y="671738"/>
            <a:ext cx="5828146" cy="1"/>
          </a:xfrm>
          <a:prstGeom prst="line">
            <a:avLst/>
          </a:prstGeom>
          <a:ln w="190500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711075" y="2878857"/>
            <a:ext cx="5080125" cy="0"/>
          </a:xfrm>
          <a:prstGeom prst="line">
            <a:avLst/>
          </a:prstGeom>
          <a:ln w="95250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 contrast="-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39220" y="2247900"/>
            <a:ext cx="11226354" cy="54588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976470" y="2040712"/>
            <a:ext cx="2807772" cy="28077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0D6D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00139" y="1079001"/>
            <a:ext cx="1410312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Global</a:t>
            </a:r>
          </a:p>
          <a:p>
            <a:endParaRPr lang="en-US" sz="6000" b="1" dirty="0">
              <a:solidFill>
                <a:srgbClr val="70D6DB"/>
              </a:solidFill>
              <a:latin typeface="News Gothic Std" panose="020B0506020203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8086" y="3698690"/>
            <a:ext cx="5861750" cy="5980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8"/>
              </a:lnSpc>
            </a:pPr>
            <a:r>
              <a:rPr lang="en-US" sz="3039" b="1" dirty="0">
                <a:solidFill>
                  <a:srgbClr val="A6A6A6"/>
                </a:solidFill>
                <a:latin typeface="News Gothic Std" panose="020B0506020203020204" pitchFamily="34" charset="0"/>
              </a:rPr>
              <a:t>At a glance:</a:t>
            </a:r>
          </a:p>
          <a:p>
            <a:pPr>
              <a:lnSpc>
                <a:spcPts val="3738"/>
              </a:lnSpc>
            </a:pPr>
            <a:endParaRPr lang="en-US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3039" b="1" dirty="0">
                <a:solidFill>
                  <a:srgbClr val="A6A6A6"/>
                </a:solidFill>
                <a:latin typeface="News Gothic Std" panose="020B0506020203020204" pitchFamily="34" charset="0"/>
              </a:rPr>
              <a:t>Founded In Germany 1949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3039" b="1" dirty="0">
                <a:solidFill>
                  <a:srgbClr val="A6A6A6"/>
                </a:solidFill>
                <a:latin typeface="News Gothic Std" panose="020B0506020203020204" pitchFamily="34" charset="0"/>
              </a:rPr>
              <a:t>Over 3,000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3039" b="1" dirty="0">
                <a:solidFill>
                  <a:srgbClr val="A6A6A6"/>
                </a:solidFill>
                <a:latin typeface="News Gothic Std" panose="020B0506020203020204" pitchFamily="34" charset="0"/>
              </a:rPr>
              <a:t>44 Production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Z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3039" b="1" dirty="0">
                <a:solidFill>
                  <a:srgbClr val="A6A6A6"/>
                </a:solidFill>
                <a:latin typeface="News Gothic Std" panose="020B0506020203020204" pitchFamily="34" charset="0"/>
              </a:rPr>
              <a:t>New Zealand centre for sheet membrane excellence</a:t>
            </a:r>
          </a:p>
          <a:p>
            <a:pPr marL="656094" lvl="1" indent="-328047">
              <a:lnSpc>
                <a:spcPts val="3738"/>
              </a:lnSpc>
              <a:buFont typeface="Arial"/>
              <a:buChar char="•"/>
            </a:pPr>
            <a:endParaRPr lang="en-US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656094" lvl="1" indent="-328047">
              <a:lnSpc>
                <a:spcPts val="3738"/>
              </a:lnSpc>
              <a:buFont typeface="Arial"/>
              <a:buChar char="•"/>
            </a:pPr>
            <a:endParaRPr lang="en-US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2588"/>
              </a:lnSpc>
            </a:pPr>
            <a:endParaRPr lang="en-US" sz="3039" b="1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572468" y="4639528"/>
            <a:ext cx="2693856" cy="269385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0D6D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023734" y="2040711"/>
            <a:ext cx="3086100" cy="308610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0D6DB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441402" y="2768307"/>
            <a:ext cx="1856702" cy="1860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87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Present in over </a:t>
            </a:r>
          </a:p>
          <a:p>
            <a:pPr algn="ctr">
              <a:lnSpc>
                <a:spcPts val="8195"/>
              </a:lnSpc>
            </a:pPr>
            <a:r>
              <a:rPr lang="en-US" sz="6661" b="1" dirty="0">
                <a:solidFill>
                  <a:srgbClr val="FFFFFF"/>
                </a:solidFill>
                <a:latin typeface="News Gothic Std" panose="020B0506020203020204" pitchFamily="34" charset="0"/>
              </a:rPr>
              <a:t>100</a:t>
            </a:r>
          </a:p>
          <a:p>
            <a:pPr algn="ctr">
              <a:lnSpc>
                <a:spcPts val="2300"/>
              </a:lnSpc>
            </a:pPr>
            <a:r>
              <a:rPr lang="en-US" sz="187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Countries</a:t>
            </a:r>
          </a:p>
          <a:p>
            <a:pPr algn="ctr">
              <a:lnSpc>
                <a:spcPts val="1725"/>
              </a:lnSpc>
            </a:pPr>
            <a:endParaRPr lang="en-US" sz="187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395686" y="2620831"/>
            <a:ext cx="2471400" cy="1860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87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More than</a:t>
            </a:r>
          </a:p>
          <a:p>
            <a:pPr algn="ctr">
              <a:lnSpc>
                <a:spcPts val="8195"/>
              </a:lnSpc>
            </a:pPr>
            <a:r>
              <a:rPr lang="en-US" sz="6661" b="1" dirty="0">
                <a:solidFill>
                  <a:srgbClr val="FFFFFF"/>
                </a:solidFill>
                <a:latin typeface="News Gothic Std" panose="020B0506020203020204" pitchFamily="34" charset="0"/>
              </a:rPr>
              <a:t>2,500</a:t>
            </a:r>
          </a:p>
          <a:p>
            <a:pPr algn="ctr">
              <a:lnSpc>
                <a:spcPts val="2300"/>
              </a:lnSpc>
            </a:pPr>
            <a:r>
              <a:rPr lang="en-US" sz="1869" b="1" dirty="0">
                <a:solidFill>
                  <a:srgbClr val="FFFFFF"/>
                </a:solidFill>
                <a:latin typeface="News Gothic Std" panose="020B0506020203020204" pitchFamily="34" charset="0"/>
              </a:rPr>
              <a:t>Different products</a:t>
            </a:r>
            <a:endParaRPr lang="en-US" sz="187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 algn="ctr">
              <a:lnSpc>
                <a:spcPts val="1725"/>
              </a:lnSpc>
            </a:pPr>
            <a:endParaRPr lang="en-US" sz="187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31304" y="5063367"/>
            <a:ext cx="1856702" cy="2155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87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More than</a:t>
            </a:r>
          </a:p>
          <a:p>
            <a:pPr algn="ctr">
              <a:lnSpc>
                <a:spcPts val="8195"/>
              </a:lnSpc>
            </a:pPr>
            <a:r>
              <a:rPr lang="en-US" sz="6661" b="1" dirty="0">
                <a:solidFill>
                  <a:srgbClr val="FFFFFF"/>
                </a:solidFill>
                <a:latin typeface="News Gothic Std" panose="020B0506020203020204" pitchFamily="34" charset="0"/>
              </a:rPr>
              <a:t>18</a:t>
            </a:r>
          </a:p>
          <a:p>
            <a:pPr algn="ctr">
              <a:lnSpc>
                <a:spcPts val="2300"/>
              </a:lnSpc>
            </a:pPr>
            <a:r>
              <a:rPr lang="en-US" sz="1869" b="1" dirty="0">
                <a:solidFill>
                  <a:srgbClr val="FFFFFF"/>
                </a:solidFill>
                <a:latin typeface="News Gothic Std" panose="020B0506020203020204" pitchFamily="34" charset="0"/>
              </a:rPr>
              <a:t>Successful brands</a:t>
            </a:r>
            <a:endParaRPr lang="en-US" sz="187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  <a:p>
            <a:pPr algn="ctr">
              <a:lnSpc>
                <a:spcPts val="1725"/>
              </a:lnSpc>
            </a:pPr>
            <a:endParaRPr lang="en-US" sz="1870" b="1" dirty="0">
              <a:solidFill>
                <a:srgbClr val="FFFFFF"/>
              </a:solidFill>
              <a:latin typeface="News Gothic Std" panose="020B05060202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5663" y="574862"/>
            <a:ext cx="8687255" cy="0"/>
          </a:xfrm>
          <a:prstGeom prst="line">
            <a:avLst/>
          </a:prstGeom>
          <a:ln w="219075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83415" y="2239657"/>
            <a:ext cx="8687255" cy="0"/>
          </a:xfrm>
          <a:prstGeom prst="line">
            <a:avLst/>
          </a:prstGeom>
          <a:ln w="114300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83415" y="958944"/>
            <a:ext cx="13895212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07"/>
              </a:lnSpc>
            </a:pPr>
            <a:r>
              <a:rPr lang="en-US" sz="4315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in New Zealand</a:t>
            </a:r>
          </a:p>
          <a:p>
            <a:pPr>
              <a:lnSpc>
                <a:spcPts val="4174"/>
              </a:lnSpc>
            </a:pPr>
            <a:endParaRPr lang="en-US" sz="4315" b="1" dirty="0">
              <a:solidFill>
                <a:srgbClr val="70D6DB"/>
              </a:solidFill>
              <a:latin typeface="News Gothic Std" panose="020B0506020203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2333" y="2334855"/>
            <a:ext cx="8548337" cy="1060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5"/>
              </a:lnSpc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Manufacturing site Christchurch </a:t>
            </a:r>
          </a:p>
          <a:p>
            <a:pPr marL="668025" lvl="1" indent="-334012">
              <a:lnSpc>
                <a:spcPts val="3805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Sheet membranes</a:t>
            </a:r>
          </a:p>
          <a:p>
            <a:pPr marL="668025" lvl="1" indent="-334012">
              <a:lnSpc>
                <a:spcPts val="3805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Liquid Membranes</a:t>
            </a:r>
          </a:p>
          <a:p>
            <a:pPr marL="668025" lvl="1" indent="-334012">
              <a:lnSpc>
                <a:spcPts val="3805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Liquid adhesives </a:t>
            </a:r>
          </a:p>
          <a:p>
            <a:pPr marL="668025" lvl="1" indent="-334012">
              <a:lnSpc>
                <a:spcPts val="3805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Flooring Adhesives</a:t>
            </a:r>
          </a:p>
          <a:p>
            <a:pPr marL="668025" lvl="1" indent="-334012">
              <a:lnSpc>
                <a:spcPts val="3805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Sheet membrane manufacturing since 1967</a:t>
            </a:r>
          </a:p>
          <a:p>
            <a:pPr>
              <a:lnSpc>
                <a:spcPts val="3805"/>
              </a:lnSpc>
            </a:pPr>
            <a:endParaRPr lang="en-US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805"/>
              </a:lnSpc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Sales and warehousing in Auckland, Wellington, Christchurch. Other ARDEX brands available in NZ</a:t>
            </a:r>
          </a:p>
          <a:p>
            <a:pPr marL="668025" lvl="1" indent="-334012">
              <a:buFont typeface="Arial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CEMIX</a:t>
            </a: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DRYMIX</a:t>
            </a: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DUNLOP</a:t>
            </a: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DTA </a:t>
            </a: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WEDI</a:t>
            </a:r>
          </a:p>
          <a:p>
            <a:pPr marL="668025" lvl="1" indent="-334012">
              <a:buFont typeface="Arial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LOBA</a:t>
            </a:r>
          </a:p>
          <a:p>
            <a:pPr>
              <a:lnSpc>
                <a:spcPts val="3805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805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805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805"/>
              </a:lnSpc>
            </a:pPr>
            <a:r>
              <a:rPr lang="en-US" sz="3094" dirty="0">
                <a:solidFill>
                  <a:srgbClr val="A6A6A6"/>
                </a:solidFill>
                <a:latin typeface="News Gothic Std" panose="020B0506020203020204" pitchFamily="34" charset="0"/>
              </a:rPr>
              <a:t> </a:t>
            </a:r>
          </a:p>
          <a:p>
            <a:pPr>
              <a:lnSpc>
                <a:spcPts val="3805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3805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1934"/>
              </a:lnSpc>
            </a:pPr>
            <a:endParaRPr lang="en-US" sz="3094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003" r="35235"/>
          <a:stretch>
            <a:fillRect/>
          </a:stretch>
        </p:blipFill>
        <p:spPr>
          <a:xfrm>
            <a:off x="10068901" y="574862"/>
            <a:ext cx="7683665" cy="91265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4466" r="11772"/>
          <a:stretch>
            <a:fillRect/>
          </a:stretch>
        </p:blipFill>
        <p:spPr>
          <a:xfrm>
            <a:off x="10068901" y="574862"/>
            <a:ext cx="7683665" cy="91265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71818" y="1063719"/>
            <a:ext cx="2487482" cy="22028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5663" y="574862"/>
            <a:ext cx="8687255" cy="0"/>
          </a:xfrm>
          <a:prstGeom prst="line">
            <a:avLst/>
          </a:prstGeom>
          <a:ln w="219075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95663" y="2890211"/>
            <a:ext cx="8687255" cy="0"/>
          </a:xfrm>
          <a:prstGeom prst="line">
            <a:avLst/>
          </a:prstGeom>
          <a:ln w="114300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83415" y="958944"/>
            <a:ext cx="8599503" cy="194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07"/>
              </a:lnSpc>
            </a:pPr>
            <a:r>
              <a:rPr lang="en-US" sz="4315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New Zealand</a:t>
            </a:r>
          </a:p>
          <a:p>
            <a:pPr>
              <a:lnSpc>
                <a:spcPts val="5307"/>
              </a:lnSpc>
            </a:pPr>
            <a:r>
              <a:rPr lang="en-US" sz="4315" b="1" dirty="0">
                <a:solidFill>
                  <a:srgbClr val="70D6DB"/>
                </a:solidFill>
                <a:latin typeface="News Gothic Std" panose="020B0506020203020204" pitchFamily="34" charset="0"/>
              </a:rPr>
              <a:t>Helping you build better buildings</a:t>
            </a:r>
          </a:p>
          <a:p>
            <a:pPr>
              <a:lnSpc>
                <a:spcPts val="4174"/>
              </a:lnSpc>
            </a:pPr>
            <a:endParaRPr lang="en-US" sz="4315" b="1" dirty="0">
              <a:solidFill>
                <a:srgbClr val="70D6DB"/>
              </a:solidFill>
              <a:latin typeface="News Gothic Std" panose="020B0506020203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95663" y="3390900"/>
            <a:ext cx="8548337" cy="660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Long life products – designed to last the life span of the building</a:t>
            </a:r>
          </a:p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High coverage – </a:t>
            </a:r>
            <a:r>
              <a:rPr lang="en-US" sz="3194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maximise</a:t>
            </a: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 surface coverage</a:t>
            </a:r>
          </a:p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Ultra-fast, easy to use</a:t>
            </a:r>
          </a:p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Localisation</a:t>
            </a: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 focus</a:t>
            </a:r>
          </a:p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Toitū</a:t>
            </a: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 carbon reduce </a:t>
            </a:r>
            <a:r>
              <a:rPr lang="en-US" sz="3194" dirty="0" err="1">
                <a:solidFill>
                  <a:srgbClr val="A6A6A6"/>
                </a:solidFill>
                <a:latin typeface="News Gothic Std" panose="020B0506020203020204" pitchFamily="34" charset="0"/>
              </a:rPr>
              <a:t>programme</a:t>
            </a: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 </a:t>
            </a:r>
          </a:p>
          <a:p>
            <a:pPr marL="689618" lvl="1" indent="-344809">
              <a:lnSpc>
                <a:spcPct val="150000"/>
              </a:lnSpc>
              <a:buFont typeface="Arial"/>
              <a:buChar char="•"/>
            </a:pPr>
            <a:r>
              <a:rPr lang="en-US" sz="3194" dirty="0">
                <a:solidFill>
                  <a:srgbClr val="A6A6A6"/>
                </a:solidFill>
                <a:latin typeface="News Gothic Std" panose="020B0506020203020204" pitchFamily="34" charset="0"/>
              </a:rPr>
              <a:t>Third party assessments - appraisals, marks and certificates</a:t>
            </a:r>
          </a:p>
          <a:p>
            <a:pPr>
              <a:lnSpc>
                <a:spcPts val="3190"/>
              </a:lnSpc>
            </a:pPr>
            <a:endParaRPr lang="en-US" sz="3194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2057"/>
              </a:lnSpc>
            </a:pPr>
            <a:endParaRPr lang="en-US" sz="3194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003" r="35235"/>
          <a:stretch>
            <a:fillRect/>
          </a:stretch>
        </p:blipFill>
        <p:spPr>
          <a:xfrm>
            <a:off x="10068901" y="574862"/>
            <a:ext cx="7683665" cy="91265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5664" y="574862"/>
            <a:ext cx="7186742" cy="0"/>
          </a:xfrm>
          <a:prstGeom prst="line">
            <a:avLst/>
          </a:prstGeom>
          <a:ln w="219075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39149" y="2564993"/>
            <a:ext cx="7186742" cy="0"/>
          </a:xfrm>
          <a:prstGeom prst="line">
            <a:avLst/>
          </a:prstGeom>
          <a:ln w="114300" cap="flat">
            <a:solidFill>
              <a:srgbClr val="70D6D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84342" y="684401"/>
            <a:ext cx="6097491" cy="885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987542" y="2233147"/>
            <a:ext cx="193391" cy="1933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180931" y="5005598"/>
            <a:ext cx="193391" cy="19339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736392" y="6706945"/>
            <a:ext cx="193391" cy="19339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AutoShape 11"/>
          <p:cNvSpPr/>
          <p:nvPr/>
        </p:nvSpPr>
        <p:spPr>
          <a:xfrm rot="-577592">
            <a:off x="11900743" y="2414276"/>
            <a:ext cx="1167194" cy="0"/>
          </a:xfrm>
          <a:prstGeom prst="line">
            <a:avLst/>
          </a:prstGeom>
          <a:ln w="57150" cap="rnd">
            <a:solidFill>
              <a:srgbClr val="21272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8967629" y="1483301"/>
            <a:ext cx="3025079" cy="302507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1272C">
                <a:alpha val="6784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641565" y="6286912"/>
            <a:ext cx="3025079" cy="302507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1272C">
                <a:alpha val="80000"/>
              </a:srgbClr>
            </a:solidFill>
          </p:spPr>
        </p:sp>
      </p:grpSp>
      <p:sp>
        <p:nvSpPr>
          <p:cNvPr id="16" name="AutoShape 16"/>
          <p:cNvSpPr/>
          <p:nvPr/>
        </p:nvSpPr>
        <p:spPr>
          <a:xfrm rot="1167310">
            <a:off x="11829980" y="7121883"/>
            <a:ext cx="1920150" cy="0"/>
          </a:xfrm>
          <a:prstGeom prst="line">
            <a:avLst/>
          </a:prstGeom>
          <a:ln w="57150" cap="rnd">
            <a:solidFill>
              <a:srgbClr val="21272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4722001" y="2721746"/>
            <a:ext cx="2654579" cy="26545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1272C">
                <a:alpha val="74902"/>
              </a:srgbClr>
            </a:solidFill>
          </p:spPr>
        </p:sp>
      </p:grpSp>
      <p:sp>
        <p:nvSpPr>
          <p:cNvPr id="19" name="AutoShape 19"/>
          <p:cNvSpPr/>
          <p:nvPr/>
        </p:nvSpPr>
        <p:spPr>
          <a:xfrm rot="-1491488">
            <a:off x="13256834" y="4720298"/>
            <a:ext cx="1615565" cy="0"/>
          </a:xfrm>
          <a:prstGeom prst="line">
            <a:avLst/>
          </a:prstGeom>
          <a:ln w="57150" cap="rnd">
            <a:solidFill>
              <a:srgbClr val="21272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31658" y="529539"/>
            <a:ext cx="3937860" cy="64374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83416" y="968469"/>
            <a:ext cx="7186742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15"/>
              </a:lnSpc>
            </a:pPr>
            <a:r>
              <a:rPr lang="en-US" sz="3915" b="1" dirty="0">
                <a:solidFill>
                  <a:srgbClr val="70D6DB"/>
                </a:solidFill>
                <a:latin typeface="News Gothic Std" panose="020B0506020203020204" pitchFamily="34" charset="0"/>
              </a:rPr>
              <a:t>ARDEX TRAINING ACADEMY </a:t>
            </a:r>
          </a:p>
          <a:p>
            <a:pPr>
              <a:lnSpc>
                <a:spcPts val="3956"/>
              </a:lnSpc>
            </a:pPr>
            <a:r>
              <a:rPr lang="en-US" sz="3215" b="1" dirty="0">
                <a:solidFill>
                  <a:srgbClr val="A6A6A6"/>
                </a:solidFill>
                <a:latin typeface="News Gothic Std" panose="020B0506020203020204" pitchFamily="34" charset="0"/>
              </a:rPr>
              <a:t>RAISING THE STANDARD - NZ WIDE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8163" y="3100893"/>
            <a:ext cx="7793418" cy="773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NZ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Custom training facilities in Auckland, Wellington, Christchurch</a:t>
            </a: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endParaRPr lang="en-NZ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NZ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Regional training in local venues</a:t>
            </a: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endParaRPr lang="en-NZ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NZ" sz="3200" dirty="0">
                <a:solidFill>
                  <a:schemeClr val="bg1">
                    <a:lumMod val="65000"/>
                  </a:schemeClr>
                </a:solidFill>
                <a:latin typeface="News Gothic Std" panose="020B0506020203020204" pitchFamily="34" charset="0"/>
              </a:rPr>
              <a:t>20 courses offered</a:t>
            </a: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endParaRPr lang="en-NZ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US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Over 1,000 participants yearly</a:t>
            </a: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endParaRPr lang="en-NZ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NZ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ARDEX trained installer accreditation and access to ARDEX Warranty System</a:t>
            </a: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endParaRPr lang="en-NZ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724970" lvl="1" indent="-362486">
              <a:lnSpc>
                <a:spcPts val="4130"/>
              </a:lnSpc>
              <a:buFont typeface="Arial"/>
              <a:buChar char="•"/>
            </a:pPr>
            <a:r>
              <a:rPr lang="en-NZ" sz="3200" dirty="0">
                <a:solidFill>
                  <a:srgbClr val="A6A6A6"/>
                </a:solidFill>
                <a:latin typeface="News Gothic Std" panose="020B0506020203020204" pitchFamily="34" charset="0"/>
              </a:rPr>
              <a:t>ARDEX host apprenticeship training</a:t>
            </a:r>
          </a:p>
          <a:p>
            <a:pPr>
              <a:lnSpc>
                <a:spcPts val="4130"/>
              </a:lnSpc>
            </a:pPr>
            <a:endParaRPr lang="en-US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>
              <a:lnSpc>
                <a:spcPts val="2859"/>
              </a:lnSpc>
            </a:pPr>
            <a:endParaRPr lang="en-US" sz="3200" dirty="0">
              <a:solidFill>
                <a:srgbClr val="A6A6A6"/>
              </a:solidFill>
              <a:latin typeface="News Gothic Std" panose="020B0506020203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318238" y="2043554"/>
            <a:ext cx="2289752" cy="182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FFFFFF"/>
                </a:solidFill>
                <a:latin typeface="Open Sans Light Bold"/>
              </a:rPr>
              <a:t>ARDEX </a:t>
            </a:r>
          </a:p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FFFFFF"/>
                </a:solidFill>
                <a:latin typeface="Open Sans Light Bold"/>
              </a:rPr>
              <a:t>AUCKLAND</a:t>
            </a: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1 Theory Room</a:t>
            </a: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1 Practical Room</a:t>
            </a: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Capacity: 16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19929" y="6862235"/>
            <a:ext cx="2289752" cy="182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FFFFFF"/>
                </a:solidFill>
                <a:latin typeface="Open Sans Light Bold"/>
              </a:rPr>
              <a:t>ARDEX </a:t>
            </a:r>
          </a:p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FFFFFF"/>
                </a:solidFill>
                <a:latin typeface="Open Sans Light Bold"/>
              </a:rPr>
              <a:t>CHRISTCHURCH</a:t>
            </a: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314"/>
              </a:lnSpc>
            </a:pPr>
            <a:endParaRPr lang="en-US" sz="1908">
              <a:solidFill>
                <a:srgbClr val="FFFFFF"/>
              </a:solidFill>
              <a:latin typeface="Open Sans Light Bold"/>
            </a:endParaRP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1 Theory Room</a:t>
            </a: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1 Practical Room</a:t>
            </a:r>
          </a:p>
          <a:p>
            <a:pPr marL="412059" lvl="1" indent="-206030">
              <a:lnSpc>
                <a:spcPts val="2672"/>
              </a:lnSpc>
              <a:buFont typeface="Arial"/>
              <a:buChar char="•"/>
            </a:pPr>
            <a:r>
              <a:rPr lang="en-US" sz="1908">
                <a:solidFill>
                  <a:srgbClr val="FFFFFF"/>
                </a:solidFill>
                <a:latin typeface="Open Sans Light"/>
              </a:rPr>
              <a:t>Capacity: 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83882" y="3166056"/>
            <a:ext cx="1920540" cy="170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1910">
                <a:solidFill>
                  <a:srgbClr val="FFFFFF"/>
                </a:solidFill>
                <a:latin typeface="Open Sans Light Bold"/>
              </a:rPr>
              <a:t>ARDEX </a:t>
            </a:r>
          </a:p>
          <a:p>
            <a:pPr algn="ctr">
              <a:lnSpc>
                <a:spcPts val="2675"/>
              </a:lnSpc>
            </a:pPr>
            <a:r>
              <a:rPr lang="en-US" sz="1910">
                <a:solidFill>
                  <a:srgbClr val="FFFFFF"/>
                </a:solidFill>
                <a:latin typeface="Open Sans Light Bold"/>
              </a:rPr>
              <a:t>WELLINGTON</a:t>
            </a:r>
          </a:p>
          <a:p>
            <a:pPr marL="412391" lvl="1" indent="-206196">
              <a:lnSpc>
                <a:spcPts val="2675"/>
              </a:lnSpc>
              <a:buFont typeface="Arial"/>
              <a:buChar char="•"/>
            </a:pPr>
            <a:r>
              <a:rPr lang="en-US" sz="1910">
                <a:solidFill>
                  <a:srgbClr val="FFFFFF"/>
                </a:solidFill>
                <a:latin typeface="Open Sans Light"/>
              </a:rPr>
              <a:t>Designated training zone</a:t>
            </a:r>
          </a:p>
          <a:p>
            <a:pPr marL="412391" lvl="1" indent="-206196">
              <a:lnSpc>
                <a:spcPts val="2675"/>
              </a:lnSpc>
              <a:buFont typeface="Arial"/>
              <a:buChar char="•"/>
            </a:pPr>
            <a:r>
              <a:rPr lang="en-US" sz="1910">
                <a:solidFill>
                  <a:srgbClr val="FFFFFF"/>
                </a:solidFill>
                <a:latin typeface="Open Sans Light"/>
              </a:rPr>
              <a:t>Capacity: 8</a:t>
            </a:r>
          </a:p>
        </p:txBody>
      </p:sp>
      <p:pic>
        <p:nvPicPr>
          <p:cNvPr id="27" name="Picture 2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4D2260C-F125-AE6F-8FCD-CBE0CA727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99" y="2766416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E60B89-F1EA-4204-83DD-69817C8DE300}"/>
              </a:ext>
            </a:extLst>
          </p:cNvPr>
          <p:cNvSpPr/>
          <p:nvPr/>
        </p:nvSpPr>
        <p:spPr>
          <a:xfrm>
            <a:off x="1450571" y="2557102"/>
            <a:ext cx="14971527" cy="7021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35957-5389-4D5D-9B55-880576A48157}"/>
              </a:ext>
            </a:extLst>
          </p:cNvPr>
          <p:cNvSpPr/>
          <p:nvPr/>
        </p:nvSpPr>
        <p:spPr>
          <a:xfrm>
            <a:off x="1453342" y="2419796"/>
            <a:ext cx="14974297" cy="297101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4FB75-6995-40B8-B17F-59506305DF5D}"/>
              </a:ext>
            </a:extLst>
          </p:cNvPr>
          <p:cNvSpPr/>
          <p:nvPr/>
        </p:nvSpPr>
        <p:spPr>
          <a:xfrm>
            <a:off x="1450259" y="9578193"/>
            <a:ext cx="14974297" cy="137307"/>
          </a:xfrm>
          <a:prstGeom prst="rect">
            <a:avLst/>
          </a:prstGeom>
          <a:solidFill>
            <a:srgbClr val="70D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70D6D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493D4-45AF-4954-979B-8FFD6FA0311E}"/>
              </a:ext>
            </a:extLst>
          </p:cNvPr>
          <p:cNvSpPr txBox="1"/>
          <p:nvPr/>
        </p:nvSpPr>
        <p:spPr>
          <a:xfrm>
            <a:off x="1447800" y="675746"/>
            <a:ext cx="14652720" cy="928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3"/>
              </a:lnSpc>
            </a:pPr>
            <a:r>
              <a:rPr lang="en-US" sz="6287" b="1" dirty="0">
                <a:solidFill>
                  <a:srgbClr val="70D6DB"/>
                </a:solidFill>
                <a:latin typeface="News Gothic Std" panose="020B0506020203020204" pitchFamily="34" charset="0"/>
              </a:rPr>
              <a:t>Below grade waterproofing</a:t>
            </a:r>
          </a:p>
        </p:txBody>
      </p:sp>
      <p:pic>
        <p:nvPicPr>
          <p:cNvPr id="2" name="D67D1A96-EE16-4CB2-9AC9-495C097BEAE0" descr="D67D1A96-EE16-4CB2-9AC9-495C097BEAE0">
            <a:extLst>
              <a:ext uri="{FF2B5EF4-FFF2-40B4-BE49-F238E27FC236}">
                <a16:creationId xmlns:a16="http://schemas.microsoft.com/office/drawing/2014/main" id="{9B33D998-AE2A-4A9E-AF3C-79EE0BF8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2" y="3508043"/>
            <a:ext cx="7086600" cy="527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7A52D25-DAF0-483E-A384-9A038E88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790" y="3237821"/>
            <a:ext cx="5828303" cy="565965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630E67-E82F-434F-B878-729CD25FF3DE}"/>
              </a:ext>
            </a:extLst>
          </p:cNvPr>
          <p:cNvSpPr txBox="1"/>
          <p:nvPr/>
        </p:nvSpPr>
        <p:spPr>
          <a:xfrm>
            <a:off x="1447800" y="1617702"/>
            <a:ext cx="146527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News Gothic Std" panose="020B0506020203020204" pitchFamily="34" charset="0"/>
              </a:rPr>
              <a:t>Bunnings Grey Lynn: $42M build – opened 2017</a:t>
            </a:r>
            <a:endParaRPr lang="en-US" sz="6600" dirty="0">
              <a:solidFill>
                <a:srgbClr val="70D6DB"/>
              </a:solidFill>
              <a:latin typeface="News Gothic Std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0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7784D28-B5AF-4A01-B3BA-9398E191C767}"/>
              </a:ext>
            </a:extLst>
          </p:cNvPr>
          <p:cNvSpPr/>
          <p:nvPr/>
        </p:nvSpPr>
        <p:spPr>
          <a:xfrm>
            <a:off x="0" y="0"/>
            <a:ext cx="5798820" cy="10287000"/>
          </a:xfrm>
          <a:prstGeom prst="rect">
            <a:avLst/>
          </a:prstGeom>
          <a:solidFill>
            <a:srgbClr val="7FCFD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97BA116-5D7A-4DA5-A63D-33ECD3124F14}"/>
              </a:ext>
            </a:extLst>
          </p:cNvPr>
          <p:cNvSpPr txBox="1"/>
          <p:nvPr/>
        </p:nvSpPr>
        <p:spPr>
          <a:xfrm>
            <a:off x="615846" y="2787333"/>
            <a:ext cx="4640726" cy="13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Below Grade</a:t>
            </a:r>
          </a:p>
          <a:p>
            <a:pPr>
              <a:lnSpc>
                <a:spcPts val="5498"/>
              </a:lnSpc>
            </a:pPr>
            <a:r>
              <a:rPr lang="en-US" sz="4400" b="1" dirty="0">
                <a:solidFill>
                  <a:srgbClr val="FFFFFF"/>
                </a:solidFill>
                <a:latin typeface="News Gothic Std" panose="020B0506020203020204" pitchFamily="34" charset="0"/>
              </a:rPr>
              <a:t>Waterproofing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785398-CD16-4369-9313-9806565FA80C}"/>
              </a:ext>
            </a:extLst>
          </p:cNvPr>
          <p:cNvSpPr txBox="1"/>
          <p:nvPr/>
        </p:nvSpPr>
        <p:spPr>
          <a:xfrm>
            <a:off x="11506200" y="1696402"/>
            <a:ext cx="61722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Below grade waterproofing -          “out of sight out of mind”</a:t>
            </a:r>
          </a:p>
          <a:p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Often it is one area that is neglected</a:t>
            </a:r>
          </a:p>
          <a:p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Lack of foresight can be very costly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Consideration of all factors is critical to select the most appropriate product for the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Cost shouldn’t be a determining factor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A6A6A6"/>
              </a:solidFill>
              <a:latin typeface="News Gothic Std" panose="020B0506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A6A6A6"/>
                </a:solidFill>
                <a:latin typeface="News Gothic Std" panose="020B0506020203020204" pitchFamily="34" charset="0"/>
              </a:rPr>
              <a:t>Use a system - rather than mixing horizontal damp proof course with vertical tanking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C0999B97-D2B9-4168-8814-29B449DF3E55}"/>
              </a:ext>
            </a:extLst>
          </p:cNvPr>
          <p:cNvSpPr/>
          <p:nvPr/>
        </p:nvSpPr>
        <p:spPr>
          <a:xfrm flipV="1">
            <a:off x="618302" y="2343779"/>
            <a:ext cx="4639498" cy="37217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97A83C00-B4EA-494C-A60B-97B3B8849EE6}"/>
              </a:ext>
            </a:extLst>
          </p:cNvPr>
          <p:cNvSpPr/>
          <p:nvPr/>
        </p:nvSpPr>
        <p:spPr>
          <a:xfrm flipV="1">
            <a:off x="618302" y="4953884"/>
            <a:ext cx="4639498" cy="37216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Z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5537F6-FA60-4421-AE51-B5AA1633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366" y="493899"/>
            <a:ext cx="2020528" cy="1261988"/>
          </a:xfrm>
          <a:prstGeom prst="rect">
            <a:avLst/>
          </a:prstGeom>
        </p:spPr>
      </p:pic>
      <p:pic>
        <p:nvPicPr>
          <p:cNvPr id="4" name="Picture 3" descr="A picture containing text, person, doing&#10;&#10;Description automatically generated">
            <a:extLst>
              <a:ext uri="{FF2B5EF4-FFF2-40B4-BE49-F238E27FC236}">
                <a16:creationId xmlns:a16="http://schemas.microsoft.com/office/drawing/2014/main" id="{9CEFDA3C-7367-F07F-C329-20E385C0E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241" y="2733258"/>
            <a:ext cx="6172201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01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7154E1FF38EC4AB78515DAAA25218A" ma:contentTypeVersion="13" ma:contentTypeDescription="Ein neues Dokument erstellen." ma:contentTypeScope="" ma:versionID="9f30c8b00c86fce32ae436ab076ffd69">
  <xsd:schema xmlns:xsd="http://www.w3.org/2001/XMLSchema" xmlns:xs="http://www.w3.org/2001/XMLSchema" xmlns:p="http://schemas.microsoft.com/office/2006/metadata/properties" xmlns:ns3="50966666-df2f-4a9c-b8f3-77be33703056" xmlns:ns4="c6ff0667-59f9-42fd-bd51-e3da2ce876fb" targetNamespace="http://schemas.microsoft.com/office/2006/metadata/properties" ma:root="true" ma:fieldsID="d1566f3189f14071237a297195bb9115" ns3:_="" ns4:_="">
    <xsd:import namespace="50966666-df2f-4a9c-b8f3-77be33703056"/>
    <xsd:import namespace="c6ff0667-59f9-42fd-bd51-e3da2ce876f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66666-df2f-4a9c-b8f3-77be337030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f0667-59f9-42fd-bd51-e3da2ce876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46BD3F-1172-4F72-9EA7-C2550973C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966666-df2f-4a9c-b8f3-77be33703056"/>
    <ds:schemaRef ds:uri="c6ff0667-59f9-42fd-bd51-e3da2ce876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061209-7A28-4802-B9DE-0DF3AAA904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6DC8AA-C338-4AAB-AB3E-ED326556C6B7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c6ff0667-59f9-42fd-bd51-e3da2ce876fb"/>
    <ds:schemaRef ds:uri="http://purl.org/dc/terms/"/>
    <ds:schemaRef ds:uri="http://www.w3.org/XML/1998/namespace"/>
    <ds:schemaRef ds:uri="http://schemas.openxmlformats.org/package/2006/metadata/core-properties"/>
    <ds:schemaRef ds:uri="50966666-df2f-4a9c-b8f3-77be3370305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23393</TotalTime>
  <Words>1458</Words>
  <Application>Microsoft Macintosh PowerPoint</Application>
  <PresentationFormat>Custom</PresentationFormat>
  <Paragraphs>373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Open Sans Light</vt:lpstr>
      <vt:lpstr>Open Sans Light Bold</vt:lpstr>
      <vt:lpstr>News Gothic Std</vt:lpstr>
      <vt:lpstr>Calibri</vt:lpstr>
      <vt:lpstr>Arial</vt:lpstr>
      <vt:lpstr>News Gothic Std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CPD Training Header</dc:title>
  <dc:creator>Nashi Janlar</dc:creator>
  <cp:lastModifiedBy>Ronald Rose</cp:lastModifiedBy>
  <cp:revision>59</cp:revision>
  <dcterms:created xsi:type="dcterms:W3CDTF">2006-08-16T00:00:00Z</dcterms:created>
  <dcterms:modified xsi:type="dcterms:W3CDTF">2023-03-30T04:00:38Z</dcterms:modified>
  <dc:identifier>DAEpNycMSkw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0x010100D47154E1FF38EC4AB78515DAAA25218A</vt:lpwstr>
  </property>
</Properties>
</file>